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drawings/drawing1.xml" ContentType="application/vnd.openxmlformats-officedocument.drawingml.chartshape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55" r:id="rId2"/>
  </p:sldMasterIdLst>
  <p:notesMasterIdLst>
    <p:notesMasterId r:id="rId13"/>
  </p:notesMasterIdLst>
  <p:sldIdLst>
    <p:sldId id="277" r:id="rId3"/>
    <p:sldId id="258" r:id="rId4"/>
    <p:sldId id="304" r:id="rId5"/>
    <p:sldId id="292" r:id="rId6"/>
    <p:sldId id="302" r:id="rId7"/>
    <p:sldId id="300" r:id="rId8"/>
    <p:sldId id="295" r:id="rId9"/>
    <p:sldId id="298" r:id="rId10"/>
    <p:sldId id="299" r:id="rId11"/>
    <p:sldId id="301" r:id="rId12"/>
  </p:sldIdLst>
  <p:sldSz cx="9144000" cy="6858000" type="screen4x3"/>
  <p:notesSz cx="6797675" cy="9926638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DE64"/>
    <a:srgbClr val="43CEFF"/>
    <a:srgbClr val="DC348C"/>
    <a:srgbClr val="F66AC4"/>
    <a:srgbClr val="19976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Style moyen 2 - Accentuation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21E4AEA4-8DFA-4A89-87EB-49C32662AFE0}" styleName="Style moyen 2 - Accentuation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0A15C55-8517-42AA-B614-E9B94910E393}" styleName="Style moyen 2 - Accentuation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F5AB1C69-6EDB-4FF4-983F-18BD219EF322}" styleName="Style moyen 2 - Accentuation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997" autoAdjust="0"/>
    <p:restoredTop sz="94660"/>
  </p:normalViewPr>
  <p:slideViewPr>
    <p:cSldViewPr snapToGrid="0">
      <p:cViewPr varScale="1">
        <p:scale>
          <a:sx n="112" d="100"/>
          <a:sy n="112" d="100"/>
        </p:scale>
        <p:origin x="1452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viewProps" Target="view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chartUserShapes" Target="../drawings/drawing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128" b="1" i="0" u="none" strike="noStrike" kern="1200" cap="all" spc="120" normalizeH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fr-FR" sz="5400" dirty="0" err="1"/>
              <a:t>FrÉquentation</a:t>
            </a:r>
            <a:r>
              <a:rPr lang="fr-FR" baseline="0" dirty="0"/>
              <a:t> </a:t>
            </a:r>
            <a:endParaRPr lang="fr-FR" dirty="0"/>
          </a:p>
        </c:rich>
      </c:tx>
      <c:layout>
        <c:manualLayout>
          <c:xMode val="edge"/>
          <c:yMode val="edge"/>
          <c:x val="7.6762736727567213E-2"/>
          <c:y val="4.0942766153007175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128" b="1" i="0" u="none" strike="noStrike" kern="1200" cap="all" spc="120" normalizeH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fr-FR"/>
        </a:p>
      </c:txPr>
    </c:title>
    <c:autoTitleDeleted val="0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percentStacked"/>
        <c:varyColors val="0"/>
        <c:ser>
          <c:idx val="1"/>
          <c:order val="0"/>
          <c:tx>
            <c:strRef>
              <c:f>Feuil1!$C$1</c:f>
              <c:strCache>
                <c:ptCount val="1"/>
                <c:pt idx="0">
                  <c:v>élémentaires</c:v>
                </c:pt>
              </c:strCache>
            </c:strRef>
          </c:tx>
          <c:spPr>
            <a:solidFill>
              <a:srgbClr val="FFFF00"/>
            </a:solidFill>
            <a:ln>
              <a:noFill/>
            </a:ln>
            <a:effectLst/>
            <a:sp3d/>
          </c:spPr>
          <c:invertIfNegative val="0"/>
          <c:dPt>
            <c:idx val="3"/>
            <c:invertIfNegative val="0"/>
            <c:bubble3D val="0"/>
            <c:spPr>
              <a:noFill/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7-BD71-4A3F-965C-48A15D923BFC}"/>
              </c:ext>
            </c:extLst>
          </c:dPt>
          <c:dPt>
            <c:idx val="4"/>
            <c:invertIfNegative val="0"/>
            <c:bubble3D val="0"/>
            <c:spPr>
              <a:noFill/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8-BD71-4A3F-965C-48A15D923BFC}"/>
              </c:ext>
            </c:extLst>
          </c:dPt>
          <c:dLbls>
            <c:dLbl>
              <c:idx val="0"/>
              <c:tx>
                <c:rich>
                  <a:bodyPr/>
                  <a:lstStyle/>
                  <a:p>
                    <a:r>
                      <a:rPr lang="en-US" dirty="0">
                        <a:solidFill>
                          <a:schemeClr val="tx1"/>
                        </a:solidFill>
                      </a:rPr>
                      <a:t>45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4-BD71-4A3F-965C-48A15D923BFC}"/>
                </c:ext>
              </c:extLst>
            </c:dLbl>
            <c:dLbl>
              <c:idx val="1"/>
              <c:tx>
                <c:rich>
                  <a:bodyPr rot="0" spcFirstLastPara="1" vertOverflow="ellipsis" vert="horz" wrap="square" lIns="38100" tIns="19050" rIns="38100" bIns="19050" anchor="ctr" anchorCtr="0">
                    <a:noAutofit/>
                  </a:bodyPr>
                  <a:lstStyle/>
                  <a:p>
                    <a:pPr algn="ctr" rtl="0">
                      <a:defRPr lang="en-US" sz="1400" b="1" i="0" u="none" strike="noStrike" kern="1200" baseline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en-US" sz="1400" b="1" i="0" u="none" strike="noStrike" kern="1200" baseline="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rPr>
                      <a:t>190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0">
                  <a:noAutofit/>
                </a:bodyPr>
                <a:lstStyle/>
                <a:p>
                  <a:pPr algn="ctr" rtl="0">
                    <a:defRPr lang="en-US" sz="1400" b="1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fr-FR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4.7708133636005373E-2"/>
                      <c:h val="8.7265343169433185E-2"/>
                    </c:manualLayout>
                  </c15:layout>
                  <c15:showDataLabelsRange val="0"/>
                </c:ext>
                <c:ext xmlns:c16="http://schemas.microsoft.com/office/drawing/2014/chart" uri="{C3380CC4-5D6E-409C-BE32-E72D297353CC}">
                  <c16:uniqueId val="{00000005-BD71-4A3F-965C-48A15D923BFC}"/>
                </c:ext>
              </c:extLst>
            </c:dLbl>
            <c:dLbl>
              <c:idx val="2"/>
              <c:tx>
                <c:rich>
                  <a:bodyPr rot="0" spcFirstLastPara="1" vertOverflow="ellipsis" vert="horz" wrap="square" lIns="38100" tIns="19050" rIns="38100" bIns="19050" anchor="ctr" anchorCtr="0">
                    <a:noAutofit/>
                  </a:bodyPr>
                  <a:lstStyle/>
                  <a:p>
                    <a:pPr algn="ctr" rtl="0">
                      <a:defRPr lang="en-US" sz="1400" b="1" i="0" u="none" strike="noStrike" kern="1200" baseline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en-US" sz="1400" b="1" i="0" u="none" strike="noStrike" kern="1200" baseline="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rPr>
                      <a:t>100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0">
                  <a:noAutofit/>
                </a:bodyPr>
                <a:lstStyle/>
                <a:p>
                  <a:pPr algn="ctr" rtl="0">
                    <a:defRPr lang="en-US" sz="1400" b="1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fr-FR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5.5641670756056839E-2"/>
                      <c:h val="7.289065391170195E-2"/>
                    </c:manualLayout>
                  </c15:layout>
                  <c15:showDataLabelsRange val="0"/>
                </c:ext>
                <c:ext xmlns:c16="http://schemas.microsoft.com/office/drawing/2014/chart" uri="{C3380CC4-5D6E-409C-BE32-E72D297353CC}">
                  <c16:uniqueId val="{00000006-BD71-4A3F-965C-48A15D923BFC}"/>
                </c:ext>
              </c:extLst>
            </c:dLbl>
            <c:dLbl>
              <c:idx val="3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BD71-4A3F-965C-48A15D923BFC}"/>
                </c:ext>
              </c:extLst>
            </c:dLbl>
            <c:dLbl>
              <c:idx val="4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BD71-4A3F-965C-48A15D923BFC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0">
                <a:spAutoFit/>
              </a:bodyPr>
              <a:lstStyle/>
              <a:p>
                <a:pPr algn="ctr" rtl="0">
                  <a:defRPr lang="en-US" sz="14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fr-F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Feuil1!$A$2:$A$6</c:f>
              <c:strCache>
                <c:ptCount val="5"/>
                <c:pt idx="0">
                  <c:v>Accueil matin</c:v>
                </c:pt>
                <c:pt idx="1">
                  <c:v>Accueil soir</c:v>
                </c:pt>
                <c:pt idx="2">
                  <c:v>temps méridien</c:v>
                </c:pt>
                <c:pt idx="3">
                  <c:v>mercredis</c:v>
                </c:pt>
                <c:pt idx="4">
                  <c:v>vacances</c:v>
                </c:pt>
              </c:strCache>
            </c:strRef>
          </c:cat>
          <c:val>
            <c:numRef>
              <c:f>Feuil1!$C$2:$C$6</c:f>
              <c:numCache>
                <c:formatCode>General</c:formatCode>
                <c:ptCount val="5"/>
                <c:pt idx="0">
                  <c:v>20</c:v>
                </c:pt>
                <c:pt idx="1">
                  <c:v>50</c:v>
                </c:pt>
                <c:pt idx="2">
                  <c:v>120</c:v>
                </c:pt>
                <c:pt idx="3">
                  <c:v>15</c:v>
                </c:pt>
                <c:pt idx="4">
                  <c:v>20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BD71-4A3F-965C-48A15D923BFC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79"/>
        <c:shape val="box"/>
        <c:axId val="480171672"/>
        <c:axId val="480168064"/>
        <c:axId val="0"/>
      </c:bar3DChart>
      <c:catAx>
        <c:axId val="480171672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64" b="0" i="0" u="none" strike="noStrike" kern="1200" cap="all" spc="120" normalizeH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480168064"/>
        <c:crosses val="autoZero"/>
        <c:auto val="1"/>
        <c:lblAlgn val="ctr"/>
        <c:lblOffset val="100"/>
        <c:noMultiLvlLbl val="0"/>
      </c:catAx>
      <c:valAx>
        <c:axId val="480168064"/>
        <c:scaling>
          <c:orientation val="minMax"/>
        </c:scaling>
        <c:delete val="1"/>
        <c:axPos val="l"/>
        <c:numFmt formatCode="0%" sourceLinked="1"/>
        <c:majorTickMark val="none"/>
        <c:minorTickMark val="none"/>
        <c:tickLblPos val="nextTo"/>
        <c:crossAx val="480171672"/>
        <c:crosses val="autoZero"/>
        <c:crossBetween val="between"/>
      </c:valAx>
      <c:spPr>
        <a:noFill/>
        <a:ln w="25400"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fr-FR"/>
    </a:p>
  </c:txPr>
  <c:externalData r:id="rId3">
    <c:autoUpdate val="0"/>
  </c:externalData>
  <c:userShapes r:id="rId4"/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31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64" kern="1200" cap="all" spc="120" normalizeH="0" baseline="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/>
    </cs:fontRef>
    <cs:defRPr sz="1064" b="1" i="0" u="none" strike="noStrike" kern="1200" baseline="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22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phClr"/>
        </a:solidFill>
        <a:round/>
      </a:ln>
    </cs:spPr>
  </cs:dataPointMarker>
  <cs:dataPointMarkerLayout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15000"/>
            <a:lumOff val="8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cap="all" spc="12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064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0.06574</cdr:x>
      <cdr:y>0.94563</cdr:y>
    </cdr:from>
    <cdr:to>
      <cdr:x>0.63818</cdr:x>
      <cdr:y>0.98428</cdr:y>
    </cdr:to>
    <cdr:sp macro="" textlink="">
      <cdr:nvSpPr>
        <cdr:cNvPr id="2" name="Rectangle 1">
          <a:extLst xmlns:a="http://schemas.openxmlformats.org/drawingml/2006/main">
            <a:ext uri="{FF2B5EF4-FFF2-40B4-BE49-F238E27FC236}">
              <a16:creationId xmlns:a16="http://schemas.microsoft.com/office/drawing/2014/main" id="{C3E5232A-3FAD-6872-FB5A-12F623B9244A}"/>
            </a:ext>
          </a:extLst>
        </cdr:cNvPr>
        <cdr:cNvSpPr/>
      </cdr:nvSpPr>
      <cdr:spPr>
        <a:xfrm xmlns:a="http://schemas.openxmlformats.org/drawingml/2006/main">
          <a:off x="594345" y="5573140"/>
          <a:ext cx="5175681" cy="227807"/>
        </a:xfrm>
        <a:prstGeom xmlns:a="http://schemas.openxmlformats.org/drawingml/2006/main" prst="rect">
          <a:avLst/>
        </a:prstGeom>
        <a:solidFill xmlns:a="http://schemas.openxmlformats.org/drawingml/2006/main">
          <a:schemeClr val="bg1"/>
        </a:solidFill>
        <a:ln xmlns:a="http://schemas.openxmlformats.org/drawingml/2006/main">
          <a:noFill/>
        </a:ln>
      </cdr:spPr>
      <cdr:style>
        <a:lnRef xmlns:a="http://schemas.openxmlformats.org/drawingml/2006/main" idx="2">
          <a:schemeClr val="accent1">
            <a:shade val="15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r>
            <a:rPr lang="fr-FR" dirty="0">
              <a:solidFill>
                <a:schemeClr val="tx1"/>
              </a:solidFill>
            </a:rPr>
            <a:t>Accueil matin                      Temps méridien                             Accueil soir </a:t>
          </a:r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46400" cy="49688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49689" y="1"/>
            <a:ext cx="2946400" cy="49688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D1BB69C-5245-4698-BC0C-1926DD357558}" type="datetimeFigureOut">
              <a:rPr lang="fr-FR" smtClean="0"/>
              <a:t>09/10/2023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66813" y="1241425"/>
            <a:ext cx="4464050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79451" y="4776789"/>
            <a:ext cx="5438775" cy="39084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9429750"/>
            <a:ext cx="2946400" cy="49688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49689" y="9429750"/>
            <a:ext cx="2946400" cy="49688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2706152-CD82-4867-87D1-A9626E2881B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6892982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BA8DBB-8175-40E9-B98B-BD63DE8D9B26}" type="datetimeFigureOut">
              <a:rPr lang="fr-FR" smtClean="0"/>
              <a:t>09/10/2023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5739C4-678A-4D6A-B327-58D4B17DBAC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261548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FA26CAD-12B1-4CAE-AC91-B441C5C275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>
            <a:extLst>
              <a:ext uri="{FF2B5EF4-FFF2-40B4-BE49-F238E27FC236}">
                <a16:creationId xmlns:a16="http://schemas.microsoft.com/office/drawing/2014/main" id="{1CCB8793-6E82-4F41-AD46-3556B43CACE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fr-FR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37DCAF3C-3219-48E8-B725-14C7741A596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0FA58433-2C19-4328-B703-C60F0FBD03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BE10B9-7F28-4FC7-844D-B935BF4C493E}" type="datetimeFigureOut">
              <a:rPr lang="fr-FR" smtClean="0"/>
              <a:t>09/10/2023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3AB56AE6-9A0F-4C9F-B3BA-96E0BC9900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DCF93A61-5959-4FFE-A51B-E6DF49A231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60A681-A66A-4812-BF6C-53C4FFD95E7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319737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41891CD-8F2B-4634-8370-185D2459CC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A1BBD4D9-2879-4172-BB49-12224BCF268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EE20AADF-4E6D-44C3-BD7F-CFA9E57ECF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BE10B9-7F28-4FC7-844D-B935BF4C493E}" type="datetimeFigureOut">
              <a:rPr lang="fr-FR" smtClean="0"/>
              <a:t>09/10/2023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921BD0BD-930D-4D44-AE19-C174230D06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C325B12C-F7DA-4FEE-9DD2-B38816C8ED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60A681-A66A-4812-BF6C-53C4FFD95E7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9571930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>
            <a:extLst>
              <a:ext uri="{FF2B5EF4-FFF2-40B4-BE49-F238E27FC236}">
                <a16:creationId xmlns:a16="http://schemas.microsoft.com/office/drawing/2014/main" id="{735C17BA-0159-4855-8E42-0B6C44715E6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804C0C61-69AD-41E7-9BD0-5E176454FBD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3C7536BE-73C6-4E5D-BD44-DADE8BE464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BE10B9-7F28-4FC7-844D-B935BF4C493E}" type="datetimeFigureOut">
              <a:rPr lang="fr-FR" smtClean="0"/>
              <a:t>09/10/2023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8A9422CF-FCFF-4501-8CE6-F5EF7F4620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77679C78-A8FA-4876-861F-39E1C57257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60A681-A66A-4812-BF6C-53C4FFD95E7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397725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6CE028D-2D8C-439C-B728-81F6473F717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B7114314-AE8D-4B10-80B0-D2479D12B8C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03C2EAEF-D0B2-46F4-8A0F-B58D1BF6A9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BE10B9-7F28-4FC7-844D-B935BF4C493E}" type="datetimeFigureOut">
              <a:rPr lang="fr-FR" smtClean="0"/>
              <a:t>09/10/2023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7D896968-255C-4734-9F7B-7B0A2BC9F3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239979CC-077C-4955-B57A-93DC5E5EDD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60A681-A66A-4812-BF6C-53C4FFD95E7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039536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0E24099-C056-47D2-9B40-E33C9F09F5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2CB39182-1415-4927-92C5-90C0847DF7D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9A23E02D-54CF-46CE-8443-33D7547F88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BE10B9-7F28-4FC7-844D-B935BF4C493E}" type="datetimeFigureOut">
              <a:rPr lang="fr-FR" smtClean="0"/>
              <a:t>09/10/2023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6C8ED620-CA52-4513-98E2-6CBDA3AFA0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D3AEF6D8-10F7-4913-A23E-051EDAFB56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60A681-A66A-4812-BF6C-53C4FFD95E7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650690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A72C60E-D661-4D44-B615-E2E452C1FC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2B4F145A-EC4E-47C1-BF61-F817C1FC202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BAAC290A-3F28-4D7D-936B-7572B92822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BE10B9-7F28-4FC7-844D-B935BF4C493E}" type="datetimeFigureOut">
              <a:rPr lang="fr-FR" smtClean="0"/>
              <a:t>09/10/2023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A058A9AD-2A2F-4234-8429-40F4D55787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6D334B0E-D9C1-4B12-8CC6-7EB55E5511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60A681-A66A-4812-BF6C-53C4FFD95E7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726486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1CB1289-2357-4444-820A-6A6F1F0A88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53441C1A-45FD-42EF-86EB-4EC29DBC7AC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92662855-E3A7-4BF1-A15B-0232A17EA1B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792FD322-F5E0-498D-B026-9AE97EE8C4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BE10B9-7F28-4FC7-844D-B935BF4C493E}" type="datetimeFigureOut">
              <a:rPr lang="fr-FR" smtClean="0"/>
              <a:t>09/10/2023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29593CCC-C785-4B4E-9B02-ADC6DEC226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6956C9B0-424A-46E3-AB59-9D5A5839E3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60A681-A66A-4812-BF6C-53C4FFD95E7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597225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886431B-9563-423D-9E0E-C658C5937E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B7B6BBF3-7855-4FB6-958F-FC1712B1C62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94DA44EC-8D29-4F8A-8239-A8EDC97C219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7B155924-BC7F-4807-B399-900CA9960FC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C1B295C6-3B78-4862-BB4A-F0BF79EB32C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D8AA6DA7-053D-404A-9682-4383F0941F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BE10B9-7F28-4FC7-844D-B935BF4C493E}" type="datetimeFigureOut">
              <a:rPr lang="fr-FR" smtClean="0"/>
              <a:t>09/10/2023</a:t>
            </a:fld>
            <a:endParaRPr lang="fr-FR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F8D25AC8-CAEA-4E86-99E7-0DE741205A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2583AA77-69FF-4286-A150-675E9BCC15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60A681-A66A-4812-BF6C-53C4FFD95E7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546506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64F605C-8810-48F6-8358-AF215C3355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515210C6-9CFC-45C7-8D46-1E514AEF3E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BE10B9-7F28-4FC7-844D-B935BF4C493E}" type="datetimeFigureOut">
              <a:rPr lang="fr-FR" smtClean="0"/>
              <a:t>09/10/2023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2D36086B-D63A-4B8F-9A35-67D4158503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76D93CBB-A2E2-4FC3-942E-75EC698894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60A681-A66A-4812-BF6C-53C4FFD95E7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698278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D1793889-602F-49F7-9492-AEEA9A45DF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BE10B9-7F28-4FC7-844D-B935BF4C493E}" type="datetimeFigureOut">
              <a:rPr lang="fr-FR" smtClean="0"/>
              <a:t>09/10/2023</a:t>
            </a:fld>
            <a:endParaRPr lang="fr-FR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0EAE70BD-9B81-4A1E-8003-BBD6F66EE3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34FAACEE-4B38-477D-9234-218B491639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60A681-A66A-4812-BF6C-53C4FFD95E7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60358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A49CA6C-98A8-4AB9-AD40-693A5E581C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BAEF967B-67E7-49DA-959C-F7313B65160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65C4DDCF-B78A-476F-914F-84C8D47A412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5B511445-9369-4ED8-AF28-06669229BB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BE10B9-7F28-4FC7-844D-B935BF4C493E}" type="datetimeFigureOut">
              <a:rPr lang="fr-FR" smtClean="0"/>
              <a:t>09/10/2023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6BA7BD5E-FEE7-4C5D-865D-15723D2E90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08818F42-94FD-41AB-AEE9-7EC9A5DC11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60A681-A66A-4812-BF6C-53C4FFD95E7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559704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.xml"/><Relationship Id="rId3" Type="http://schemas.openxmlformats.org/officeDocument/2006/relationships/slideLayout" Target="../slideLayouts/slideLayout4.xml"/><Relationship Id="rId7" Type="http://schemas.openxmlformats.org/officeDocument/2006/relationships/slideLayout" Target="../slideLayouts/slideLayout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Relationship Id="rId6" Type="http://schemas.openxmlformats.org/officeDocument/2006/relationships/slideLayout" Target="../slideLayouts/slideLayout7.xml"/><Relationship Id="rId11" Type="http://schemas.openxmlformats.org/officeDocument/2006/relationships/slideLayout" Target="../slideLayouts/slideLayout12.xml"/><Relationship Id="rId5" Type="http://schemas.openxmlformats.org/officeDocument/2006/relationships/slideLayout" Target="../slideLayouts/slideLayout6.xml"/><Relationship Id="rId10" Type="http://schemas.openxmlformats.org/officeDocument/2006/relationships/slideLayout" Target="../slideLayouts/slideLayout11.xml"/><Relationship Id="rId4" Type="http://schemas.openxmlformats.org/officeDocument/2006/relationships/slideLayout" Target="../slideLayouts/slideLayout5.xml"/><Relationship Id="rId9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628651" y="365128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628651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628651" y="6356353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BA8DBB-8175-40E9-B98B-BD63DE8D9B26}" type="datetimeFigureOut">
              <a:rPr lang="fr-FR" smtClean="0"/>
              <a:t>09/10/2023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028951" y="6356353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457951" y="6356353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85739C4-678A-4D6A-B327-58D4B17DBAC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089713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p:txStyles>
    <p:titleStyle>
      <a:lvl1pPr algn="l" defTabSz="685766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42" indent="-171442" algn="l" defTabSz="685766" rtl="0" eaLnBrk="1" latinLnBrk="0" hangingPunct="1">
        <a:lnSpc>
          <a:spcPct val="90000"/>
        </a:lnSpc>
        <a:spcBef>
          <a:spcPts val="751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24" indent="-171442" algn="l" defTabSz="685766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07" indent="-171442" algn="l" defTabSz="685766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090" indent="-171442" algn="l" defTabSz="685766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1" kern="1200">
          <a:solidFill>
            <a:schemeClr val="tx1"/>
          </a:solidFill>
          <a:latin typeface="+mn-lt"/>
          <a:ea typeface="+mn-ea"/>
          <a:cs typeface="+mn-cs"/>
        </a:defRPr>
      </a:lvl4pPr>
      <a:lvl5pPr marL="1542973" indent="-171442" algn="l" defTabSz="685766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1" kern="1200">
          <a:solidFill>
            <a:schemeClr val="tx1"/>
          </a:solidFill>
          <a:latin typeface="+mn-lt"/>
          <a:ea typeface="+mn-ea"/>
          <a:cs typeface="+mn-cs"/>
        </a:defRPr>
      </a:lvl5pPr>
      <a:lvl6pPr marL="1885856" indent="-171442" algn="l" defTabSz="685766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1" kern="1200">
          <a:solidFill>
            <a:schemeClr val="tx1"/>
          </a:solidFill>
          <a:latin typeface="+mn-lt"/>
          <a:ea typeface="+mn-ea"/>
          <a:cs typeface="+mn-cs"/>
        </a:defRPr>
      </a:lvl6pPr>
      <a:lvl7pPr marL="2228739" indent="-171442" algn="l" defTabSz="685766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1" kern="1200">
          <a:solidFill>
            <a:schemeClr val="tx1"/>
          </a:solidFill>
          <a:latin typeface="+mn-lt"/>
          <a:ea typeface="+mn-ea"/>
          <a:cs typeface="+mn-cs"/>
        </a:defRPr>
      </a:lvl7pPr>
      <a:lvl8pPr marL="2571622" indent="-171442" algn="l" defTabSz="685766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1" kern="1200">
          <a:solidFill>
            <a:schemeClr val="tx1"/>
          </a:solidFill>
          <a:latin typeface="+mn-lt"/>
          <a:ea typeface="+mn-ea"/>
          <a:cs typeface="+mn-cs"/>
        </a:defRPr>
      </a:lvl8pPr>
      <a:lvl9pPr marL="2914504" indent="-171442" algn="l" defTabSz="685766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1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685766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1pPr>
      <a:lvl2pPr marL="342883" algn="l" defTabSz="685766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2pPr>
      <a:lvl3pPr marL="685766" algn="l" defTabSz="685766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3pPr>
      <a:lvl4pPr marL="1028649" algn="l" defTabSz="685766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4pPr>
      <a:lvl5pPr marL="1371532" algn="l" defTabSz="685766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5pPr>
      <a:lvl6pPr marL="1714414" algn="l" defTabSz="685766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6pPr>
      <a:lvl7pPr marL="2057297" algn="l" defTabSz="685766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7pPr>
      <a:lvl8pPr marL="2400180" algn="l" defTabSz="685766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8pPr>
      <a:lvl9pPr marL="2743063" algn="l" defTabSz="685766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35000">
              <a:schemeClr val="bg1"/>
            </a:gs>
            <a:gs pos="74000">
              <a:schemeClr val="bg1"/>
            </a:gs>
            <a:gs pos="83000">
              <a:srgbClr val="FFD525">
                <a:alpha val="0"/>
              </a:srgbClr>
            </a:gs>
            <a:gs pos="100000">
              <a:schemeClr val="bg1">
                <a:lumMod val="65000"/>
              </a:schemeClr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F088D6A8-0144-46AE-94ED-7AA6060A85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7841C669-C477-4E83-BC0E-0EF97E55C9F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77E57289-B5DD-4FAB-BD8F-B7C09951CE4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1BE10B9-7F28-4FC7-844D-B935BF4C493E}" type="datetimeFigureOut">
              <a:rPr lang="fr-FR" smtClean="0"/>
              <a:t>09/10/2023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CD7EC299-2DE9-49E7-A873-CFDADCA5FCE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3FB8C305-5A71-4957-AF51-9244157B903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60A681-A66A-4812-BF6C-53C4FFD95E7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530563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6" r:id="rId1"/>
    <p:sldLayoutId id="2147483657" r:id="rId2"/>
    <p:sldLayoutId id="2147483658" r:id="rId3"/>
    <p:sldLayoutId id="2147483659" r:id="rId4"/>
    <p:sldLayoutId id="2147483660" r:id="rId5"/>
    <p:sldLayoutId id="2147483661" r:id="rId6"/>
    <p:sldLayoutId id="2147483662" r:id="rId7"/>
    <p:sldLayoutId id="2147483663" r:id="rId8"/>
    <p:sldLayoutId id="2147483664" r:id="rId9"/>
    <p:sldLayoutId id="2147483665" r:id="rId10"/>
    <p:sldLayoutId id="2147483666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microsoft.com/office/2007/relationships/hdphoto" Target="../media/hdphoto1.wdp"/><Relationship Id="rId7" Type="http://schemas.openxmlformats.org/officeDocument/2006/relationships/image" Target="../media/image1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10" Type="http://schemas.openxmlformats.org/officeDocument/2006/relationships/image" Target="../media/image3.png"/><Relationship Id="rId4" Type="http://schemas.openxmlformats.org/officeDocument/2006/relationships/hyperlink" Target="https://www.google.fr/url?sa=t&amp;rct=j&amp;q=&amp;esrc=s&amp;source=web&amp;cd=&amp;cad=rja&amp;uact=8&amp;ved=2ahUKEwje9smT7qP7AhXGPsAKHXTvBcoQFnoECA4QAQ&amp;url=https%3A%2F%2Fwww.leolagrange-animation-saintbonnetdemure.fr%2F&amp;usg=AOvVaw2RHJxH1mD79FtoftkOB2eg" TargetMode="External"/><Relationship Id="rId9" Type="http://schemas.openxmlformats.org/officeDocument/2006/relationships/image" Target="../media/image19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 9">
            <a:extLst>
              <a:ext uri="{FF2B5EF4-FFF2-40B4-BE49-F238E27FC236}">
                <a16:creationId xmlns:a16="http://schemas.microsoft.com/office/drawing/2014/main" id="{53EF456E-E2F9-6F06-61B5-13D8131CD89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5549" y="0"/>
            <a:ext cx="9149549" cy="7216139"/>
          </a:xfrm>
          <a:prstGeom prst="rect">
            <a:avLst/>
          </a:prstGeom>
        </p:spPr>
      </p:pic>
      <p:sp>
        <p:nvSpPr>
          <p:cNvPr id="2" name="Titr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AE91B1DE-44C0-44D3-AFB5-5CE0CD5170A1}"/>
              </a:ext>
            </a:extLst>
          </p:cNvPr>
          <p:cNvSpPr/>
          <p:nvPr/>
        </p:nvSpPr>
        <p:spPr>
          <a:xfrm>
            <a:off x="447479" y="1569791"/>
            <a:ext cx="7837716" cy="5760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sz="4800" b="1" dirty="0">
                <a:solidFill>
                  <a:schemeClr val="accent1">
                    <a:lumMod val="50000"/>
                  </a:schemeClr>
                </a:solidFill>
                <a:latin typeface="Montserrat Black" panose="00000A00000000000000" pitchFamily="2" charset="0"/>
              </a:rPr>
              <a:t>L’équipe d’animation</a:t>
            </a:r>
          </a:p>
          <a:p>
            <a:pPr algn="ctr"/>
            <a:r>
              <a:rPr lang="fr-FR" sz="4800" b="1" dirty="0">
                <a:solidFill>
                  <a:schemeClr val="accent1">
                    <a:lumMod val="50000"/>
                  </a:schemeClr>
                </a:solidFill>
                <a:latin typeface="Montserrat Black" panose="00000A00000000000000" pitchFamily="2" charset="0"/>
              </a:rPr>
              <a:t>de l’école du Chat Perché, c’est  :  </a:t>
            </a:r>
          </a:p>
          <a:p>
            <a:pPr algn="ctr"/>
            <a:r>
              <a:rPr lang="fr-FR" sz="800" b="1" dirty="0">
                <a:solidFill>
                  <a:srgbClr val="000000"/>
                </a:solidFill>
                <a:latin typeface="Bahnschrift SemiBold" panose="020B0502040204020203" pitchFamily="34" charset="0"/>
                <a:ea typeface="Times New Roman" panose="02020603050405020304" pitchFamily="18" charset="0"/>
              </a:rPr>
              <a:t> </a:t>
            </a:r>
            <a:endParaRPr lang="fr-FR" sz="2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875" indent="-342875" algn="ctr">
              <a:spcAft>
                <a:spcPts val="201"/>
              </a:spcAft>
              <a:buSzPts val="700"/>
              <a:buFont typeface="Wingdings" panose="05000000000000000000" pitchFamily="2" charset="2"/>
              <a:buChar char=""/>
            </a:pPr>
            <a:r>
              <a:rPr lang="fr-FR" sz="3200" b="1" dirty="0">
                <a:solidFill>
                  <a:srgbClr val="000000"/>
                </a:solidFill>
                <a:latin typeface="Montserrat Medium" panose="00000600000000000000" pitchFamily="2" charset="0"/>
              </a:rPr>
              <a:t>1 coordinateur</a:t>
            </a:r>
          </a:p>
          <a:p>
            <a:pPr marL="342875" indent="-342875" algn="ctr">
              <a:spcAft>
                <a:spcPts val="201"/>
              </a:spcAft>
              <a:buSzPts val="700"/>
              <a:buFont typeface="Wingdings" panose="05000000000000000000" pitchFamily="2" charset="2"/>
              <a:buChar char=""/>
            </a:pPr>
            <a:r>
              <a:rPr lang="fr-FR" sz="3200" b="1" dirty="0">
                <a:solidFill>
                  <a:srgbClr val="000000"/>
                </a:solidFill>
                <a:latin typeface="Montserrat Medium" panose="00000600000000000000" pitchFamily="2" charset="0"/>
              </a:rPr>
              <a:t>1 référente    </a:t>
            </a:r>
            <a:endParaRPr lang="fr-FR" sz="3200" dirty="0"/>
          </a:p>
          <a:p>
            <a:pPr marL="342875" indent="-342875" algn="ctr">
              <a:spcAft>
                <a:spcPts val="201"/>
              </a:spcAft>
              <a:buSzPts val="700"/>
              <a:buFont typeface="Wingdings" panose="05000000000000000000" pitchFamily="2" charset="2"/>
              <a:buChar char=""/>
            </a:pPr>
            <a:r>
              <a:rPr lang="fr-FR" sz="3200" b="1" dirty="0">
                <a:solidFill>
                  <a:srgbClr val="000000"/>
                </a:solidFill>
                <a:latin typeface="Montserrat Medium" panose="00000600000000000000" pitchFamily="2" charset="0"/>
              </a:rPr>
              <a:t> 10 animateurs</a:t>
            </a:r>
          </a:p>
          <a:p>
            <a:pPr marL="342875" indent="-342875" algn="ctr">
              <a:spcAft>
                <a:spcPts val="201"/>
              </a:spcAft>
              <a:buSzPts val="700"/>
              <a:buFont typeface="Wingdings" panose="05000000000000000000" pitchFamily="2" charset="2"/>
              <a:buChar char=""/>
            </a:pPr>
            <a:r>
              <a:rPr lang="fr-FR" sz="4800" b="1" dirty="0">
                <a:solidFill>
                  <a:schemeClr val="accent1">
                    <a:lumMod val="50000"/>
                  </a:schemeClr>
                </a:solidFill>
                <a:latin typeface="Montserrat Black" panose="00000A00000000000000" pitchFamily="2" charset="0"/>
              </a:rPr>
              <a:t>Accueil élémentaire </a:t>
            </a:r>
          </a:p>
          <a:p>
            <a:pPr marL="342875" indent="-342875" algn="ctr">
              <a:spcAft>
                <a:spcPts val="201"/>
              </a:spcAft>
              <a:buSzPts val="700"/>
              <a:buFont typeface="Wingdings" panose="05000000000000000000" pitchFamily="2" charset="2"/>
              <a:buChar char=""/>
            </a:pPr>
            <a:endParaRPr lang="fr-FR" sz="3200" b="1" dirty="0">
              <a:solidFill>
                <a:srgbClr val="000000"/>
              </a:solidFill>
              <a:latin typeface="Montserrat Medium" panose="00000600000000000000" pitchFamily="2" charset="0"/>
            </a:endParaRPr>
          </a:p>
          <a:p>
            <a:pPr marL="342875" indent="-342875" algn="ctr">
              <a:spcAft>
                <a:spcPts val="201"/>
              </a:spcAft>
              <a:buSzPts val="700"/>
              <a:buFont typeface="Wingdings" panose="05000000000000000000" pitchFamily="2" charset="2"/>
              <a:buChar char=""/>
            </a:pPr>
            <a:r>
              <a:rPr lang="fr-FR" sz="3200" b="1" dirty="0">
                <a:solidFill>
                  <a:srgbClr val="000000"/>
                </a:solidFill>
                <a:latin typeface="Montserrat Medium" panose="00000600000000000000" pitchFamily="2" charset="0"/>
              </a:rPr>
              <a:t>  </a:t>
            </a:r>
            <a:endParaRPr lang="fr-FR" sz="3200" dirty="0"/>
          </a:p>
        </p:txBody>
      </p:sp>
      <p:pic>
        <p:nvPicPr>
          <p:cNvPr id="25" name="Image 24">
            <a:extLst>
              <a:ext uri="{FF2B5EF4-FFF2-40B4-BE49-F238E27FC236}">
                <a16:creationId xmlns:a16="http://schemas.microsoft.com/office/drawing/2014/main" id="{710ABB49-2AC9-4086-9701-0644FCFDF5A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46304" y="3866223"/>
            <a:ext cx="2384703" cy="1462463"/>
          </a:xfrm>
          <a:prstGeom prst="rect">
            <a:avLst/>
          </a:prstGeom>
        </p:spPr>
      </p:pic>
      <p:pic>
        <p:nvPicPr>
          <p:cNvPr id="26" name="Image 25">
            <a:extLst>
              <a:ext uri="{FF2B5EF4-FFF2-40B4-BE49-F238E27FC236}">
                <a16:creationId xmlns:a16="http://schemas.microsoft.com/office/drawing/2014/main" id="{FC272784-5758-4EBB-972B-B52ADEE8ACA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90" y="4156968"/>
            <a:ext cx="1844610" cy="1131241"/>
          </a:xfrm>
          <a:prstGeom prst="rect">
            <a:avLst/>
          </a:prstGeom>
        </p:spPr>
      </p:pic>
      <p:pic>
        <p:nvPicPr>
          <p:cNvPr id="5" name="Image 4">
            <a:extLst>
              <a:ext uri="{FF2B5EF4-FFF2-40B4-BE49-F238E27FC236}">
                <a16:creationId xmlns:a16="http://schemas.microsoft.com/office/drawing/2014/main" id="{F6DC1AB5-F968-BB18-FBFE-CE53035D8F5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549" y="-1"/>
            <a:ext cx="9149549" cy="156979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stA="62000" endPos="28000" dist="5000" dir="5400000" sy="-100000" algn="bl" rotWithShape="0"/>
            <a:softEdge rad="546100"/>
          </a:effectLst>
        </p:spPr>
      </p:pic>
    </p:spTree>
    <p:extLst>
      <p:ext uri="{BB962C8B-B14F-4D97-AF65-F5344CB8AC3E}">
        <p14:creationId xmlns:p14="http://schemas.microsoft.com/office/powerpoint/2010/main" val="196974101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 9">
            <a:extLst>
              <a:ext uri="{FF2B5EF4-FFF2-40B4-BE49-F238E27FC236}">
                <a16:creationId xmlns:a16="http://schemas.microsoft.com/office/drawing/2014/main" id="{53EF456E-E2F9-6F06-61B5-13D8131CD89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9098"/>
            <a:ext cx="9149549" cy="6858000"/>
          </a:xfrm>
          <a:prstGeom prst="rect">
            <a:avLst/>
          </a:prstGeom>
          <a:effectLst>
            <a:glow>
              <a:schemeClr val="bg1"/>
            </a:glow>
            <a:softEdge rad="101600"/>
          </a:effectLst>
        </p:spPr>
      </p:pic>
      <p:sp>
        <p:nvSpPr>
          <p:cNvPr id="2" name="Titr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74B97073-9F43-545F-8A00-CB6E92FE0BDC}"/>
              </a:ext>
            </a:extLst>
          </p:cNvPr>
          <p:cNvSpPr/>
          <p:nvPr/>
        </p:nvSpPr>
        <p:spPr>
          <a:xfrm>
            <a:off x="3374048" y="1318219"/>
            <a:ext cx="2252540" cy="3694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fr-FR" sz="1801" b="1" dirty="0">
                <a:solidFill>
                  <a:schemeClr val="accent1">
                    <a:lumMod val="50000"/>
                  </a:schemeClr>
                </a:solidFill>
                <a:latin typeface="Montserrat Black" panose="00000A00000000000000" pitchFamily="2" charset="0"/>
              </a:rPr>
              <a:t>Communication </a:t>
            </a:r>
            <a:endParaRPr lang="fr-FR" sz="1801" dirty="0"/>
          </a:p>
        </p:txBody>
      </p:sp>
      <p:sp>
        <p:nvSpPr>
          <p:cNvPr id="4" name="Rectangle : coins arrondis 3">
            <a:extLst>
              <a:ext uri="{FF2B5EF4-FFF2-40B4-BE49-F238E27FC236}">
                <a16:creationId xmlns:a16="http://schemas.microsoft.com/office/drawing/2014/main" id="{3B8E48C0-A7DD-3129-D138-1742AE518B80}"/>
              </a:ext>
            </a:extLst>
          </p:cNvPr>
          <p:cNvSpPr/>
          <p:nvPr/>
        </p:nvSpPr>
        <p:spPr>
          <a:xfrm>
            <a:off x="-20273" y="1952455"/>
            <a:ext cx="9041182" cy="4068004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1" rIns="91440" bIns="45721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fr-FR" sz="1200" b="1" dirty="0">
                <a:solidFill>
                  <a:schemeClr val="tx1"/>
                </a:solidFill>
                <a:latin typeface="Montserrat Light" panose="00000400000000000000" pitchFamily="2" charset="0"/>
              </a:rPr>
              <a:t>L’accueil périscolaire élémentaire de l’école du Chat Perché est géré par Léo Lagrange. </a:t>
            </a:r>
          </a:p>
          <a:p>
            <a:r>
              <a:rPr lang="fr-FR" sz="1200" b="1" dirty="0">
                <a:solidFill>
                  <a:schemeClr val="tx1"/>
                </a:solidFill>
                <a:latin typeface="Montserrat Light" panose="00000400000000000000" pitchFamily="2" charset="0"/>
              </a:rPr>
              <a:t>Léo Lagrange est indépendant de l’équipe enseignante et a donc la gestion exclusive de cet accueil. </a:t>
            </a:r>
          </a:p>
          <a:p>
            <a:r>
              <a:rPr lang="fr-FR" sz="1200" b="1" dirty="0">
                <a:solidFill>
                  <a:schemeClr val="tx1"/>
                </a:solidFill>
                <a:latin typeface="Montserrat Light" panose="00000400000000000000" pitchFamily="2" charset="0"/>
              </a:rPr>
              <a:t>Il est donc important d’avoir les bons interlocuteurs : </a:t>
            </a:r>
          </a:p>
          <a:p>
            <a:endParaRPr lang="fr-FR" sz="1200" b="1" dirty="0">
              <a:solidFill>
                <a:schemeClr val="tx1"/>
              </a:solidFill>
              <a:latin typeface="Montserrat Light" panose="00000400000000000000" pitchFamily="2" charset="0"/>
            </a:endParaRPr>
          </a:p>
          <a:p>
            <a:endParaRPr lang="fr-FR" sz="1200" b="1" dirty="0">
              <a:solidFill>
                <a:schemeClr val="tx1"/>
              </a:solidFill>
              <a:latin typeface="Montserrat Light" panose="00000400000000000000" pitchFamily="2" charset="0"/>
            </a:endParaRPr>
          </a:p>
          <a:p>
            <a:pPr marL="73660" marR="0" lvl="0" indent="0" algn="l" defTabSz="914400" rtl="0" eaLnBrk="1" fontAlgn="auto" latinLnBrk="0" hangingPunct="1">
              <a:lnSpc>
                <a:spcPct val="100000"/>
              </a:lnSpc>
              <a:spcBef>
                <a:spcPts val="92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Montserrat Light" panose="00000400000000000000" pitchFamily="2" charset="0"/>
                <a:ea typeface="+mn-ea"/>
                <a:cs typeface="+mn-cs"/>
              </a:rPr>
              <a:t>Tel du service des inscriptions </a:t>
            </a:r>
            <a:r>
              <a:rPr kumimoji="0" lang="fr-FR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tserrat Light" panose="00000400000000000000" pitchFamily="2" charset="0"/>
                <a:ea typeface="+mn-ea"/>
                <a:cs typeface="+mn-cs"/>
              </a:rPr>
              <a:t>: 04.78.40.94.42</a:t>
            </a:r>
          </a:p>
          <a:p>
            <a:pPr marL="73660" marR="0" lvl="0" indent="0" algn="l" defTabSz="914400" rtl="0" eaLnBrk="1" fontAlgn="auto" latinLnBrk="0" hangingPunct="1">
              <a:lnSpc>
                <a:spcPct val="100000"/>
              </a:lnSpc>
              <a:spcBef>
                <a:spcPts val="92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1600" b="1" dirty="0">
                <a:solidFill>
                  <a:srgbClr val="FF0000"/>
                </a:solidFill>
                <a:latin typeface="Montserrat Light" panose="00000400000000000000" pitchFamily="2" charset="0"/>
              </a:rPr>
              <a:t>Mail </a:t>
            </a:r>
            <a:r>
              <a:rPr lang="fr-FR" sz="1600" b="1" dirty="0">
                <a:solidFill>
                  <a:prstClr val="black"/>
                </a:solidFill>
                <a:latin typeface="Montserrat Light" panose="00000400000000000000" pitchFamily="2" charset="0"/>
              </a:rPr>
              <a:t>: contactpej@saintbonnetdemure.com</a:t>
            </a:r>
            <a:endParaRPr kumimoji="0" lang="fr-FR" sz="1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ontserrat Light" panose="00000400000000000000" pitchFamily="2" charset="0"/>
              <a:ea typeface="+mn-ea"/>
              <a:cs typeface="+mn-cs"/>
            </a:endParaRPr>
          </a:p>
          <a:p>
            <a:endParaRPr lang="fr-FR" sz="1200" b="1" dirty="0">
              <a:solidFill>
                <a:schemeClr val="tx1"/>
              </a:solidFill>
              <a:latin typeface="Montserrat Light" panose="00000400000000000000" pitchFamily="2" charset="0"/>
            </a:endParaRPr>
          </a:p>
          <a:p>
            <a:pPr marL="73660">
              <a:spcBef>
                <a:spcPts val="920"/>
              </a:spcBef>
              <a:spcAft>
                <a:spcPts val="0"/>
              </a:spcAft>
            </a:pPr>
            <a:r>
              <a:rPr lang="fr-FR" sz="1600" b="1" dirty="0">
                <a:solidFill>
                  <a:srgbClr val="FF0000"/>
                </a:solidFill>
                <a:latin typeface="Montserrat Light" panose="00000400000000000000" pitchFamily="2" charset="0"/>
              </a:rPr>
              <a:t>Tel du directeur </a:t>
            </a:r>
            <a:r>
              <a:rPr lang="fr-FR" sz="1600" b="1" dirty="0">
                <a:solidFill>
                  <a:schemeClr val="tx1"/>
                </a:solidFill>
                <a:latin typeface="Montserrat Light" panose="00000400000000000000" pitchFamily="2" charset="0"/>
              </a:rPr>
              <a:t>: 06.15.60.77.18</a:t>
            </a:r>
          </a:p>
          <a:p>
            <a:pPr marL="73660">
              <a:spcBef>
                <a:spcPts val="920"/>
              </a:spcBef>
              <a:spcAft>
                <a:spcPts val="0"/>
              </a:spcAft>
            </a:pPr>
            <a:r>
              <a:rPr lang="fr-FR" sz="1600" b="1" dirty="0">
                <a:solidFill>
                  <a:srgbClr val="FF0000"/>
                </a:solidFill>
                <a:latin typeface="Montserrat Light" panose="00000400000000000000" pitchFamily="2" charset="0"/>
              </a:rPr>
              <a:t>Mail</a:t>
            </a:r>
            <a:r>
              <a:rPr lang="fr-FR" sz="1600" b="1" dirty="0">
                <a:solidFill>
                  <a:schemeClr val="tx1"/>
                </a:solidFill>
                <a:latin typeface="Montserrat Light" panose="00000400000000000000" pitchFamily="2" charset="0"/>
              </a:rPr>
              <a:t>: coordichat@saintbonnetdemure.com </a:t>
            </a:r>
          </a:p>
          <a:p>
            <a:pPr marL="73660">
              <a:spcBef>
                <a:spcPts val="920"/>
              </a:spcBef>
              <a:spcAft>
                <a:spcPts val="0"/>
              </a:spcAft>
            </a:pPr>
            <a:endParaRPr lang="fr-FR" sz="1600" b="1" dirty="0">
              <a:solidFill>
                <a:schemeClr val="tx1"/>
              </a:solidFill>
              <a:latin typeface="Montserrat Light" panose="00000400000000000000" pitchFamily="2" charset="0"/>
            </a:endParaRPr>
          </a:p>
          <a:p>
            <a:r>
              <a:rPr lang="fr-FR" sz="1600" b="1" dirty="0">
                <a:solidFill>
                  <a:srgbClr val="FF0000"/>
                </a:solidFill>
                <a:latin typeface="Montserrat Light" panose="00000400000000000000" pitchFamily="2" charset="0"/>
              </a:rPr>
              <a:t>Application Léo Lagrange - </a:t>
            </a:r>
            <a:r>
              <a:rPr lang="fr-FR" sz="1600" b="1" dirty="0" err="1">
                <a:solidFill>
                  <a:srgbClr val="FF0000"/>
                </a:solidFill>
                <a:latin typeface="Montserrat Light" panose="00000400000000000000" pitchFamily="2" charset="0"/>
              </a:rPr>
              <a:t>Kidizz</a:t>
            </a:r>
            <a:r>
              <a:rPr lang="fr-FR" sz="1600" b="1" dirty="0">
                <a:solidFill>
                  <a:srgbClr val="FF0000"/>
                </a:solidFill>
                <a:latin typeface="Montserrat Light" panose="00000400000000000000" pitchFamily="2" charset="0"/>
              </a:rPr>
              <a:t>  </a:t>
            </a:r>
          </a:p>
          <a:p>
            <a:r>
              <a:rPr lang="fr-FR" sz="1600" b="1" dirty="0">
                <a:solidFill>
                  <a:srgbClr val="FF0000"/>
                </a:solidFill>
                <a:latin typeface="Montserrat Light" panose="00000400000000000000" pitchFamily="2" charset="0"/>
              </a:rPr>
              <a:t>Site internet </a:t>
            </a:r>
            <a:r>
              <a:rPr lang="fr-FR" sz="1600" b="1" dirty="0">
                <a:solidFill>
                  <a:schemeClr val="tx1"/>
                </a:solidFill>
                <a:latin typeface="Montserrat Light" panose="00000400000000000000" pitchFamily="2" charset="0"/>
              </a:rPr>
              <a:t>: https://www.leolagrange-animation-saintbonnetdemure.fr</a:t>
            </a:r>
            <a:endParaRPr lang="fr-FR" sz="1600" i="0" u="sng" dirty="0">
              <a:solidFill>
                <a:srgbClr val="202124"/>
              </a:solidFill>
              <a:effectLst/>
              <a:hlinkClick r:id="rId4"/>
            </a:endParaRPr>
          </a:p>
          <a:p>
            <a:endParaRPr lang="fr-FR" sz="1600" u="sng" dirty="0">
              <a:solidFill>
                <a:srgbClr val="202124"/>
              </a:solidFill>
              <a:hlinkClick r:id="rId4"/>
            </a:endParaRPr>
          </a:p>
          <a:p>
            <a:r>
              <a:rPr lang="fr-FR" sz="1600" b="1" dirty="0">
                <a:solidFill>
                  <a:schemeClr val="tx1"/>
                </a:solidFill>
                <a:latin typeface="Montserrat Light" panose="00000400000000000000" pitchFamily="2" charset="0"/>
              </a:rPr>
              <a:t> </a:t>
            </a:r>
            <a:r>
              <a:rPr lang="fr-FR" sz="1600" b="1" dirty="0">
                <a:solidFill>
                  <a:srgbClr val="FF0000"/>
                </a:solidFill>
                <a:latin typeface="Montserrat Light" panose="00000400000000000000" pitchFamily="2" charset="0"/>
              </a:rPr>
              <a:t>Tableau d’affichage au portail de l’école</a:t>
            </a:r>
            <a:endParaRPr lang="fr-FR" sz="1600" b="1" dirty="0">
              <a:solidFill>
                <a:schemeClr val="tx1"/>
              </a:solidFill>
              <a:latin typeface="Montserrat Light" panose="00000400000000000000" pitchFamily="2" charset="0"/>
            </a:endParaRPr>
          </a:p>
          <a:p>
            <a:pPr marL="73660" marR="71120" algn="just">
              <a:lnSpc>
                <a:spcPct val="107000"/>
              </a:lnSpc>
              <a:spcBef>
                <a:spcPts val="920"/>
              </a:spcBef>
            </a:pPr>
            <a:r>
              <a:rPr lang="fr-FR" sz="1600" b="1" dirty="0">
                <a:solidFill>
                  <a:srgbClr val="FF0000"/>
                </a:solidFill>
                <a:latin typeface="Montserrat Light" panose="00000400000000000000" pitchFamily="2" charset="0"/>
              </a:rPr>
              <a:t>Facebook :  </a:t>
            </a:r>
            <a:r>
              <a:rPr lang="fr-FR" sz="1600" b="1" dirty="0">
                <a:solidFill>
                  <a:schemeClr val="tx1"/>
                </a:solidFill>
                <a:latin typeface="Montserrat Light" panose="00000400000000000000" pitchFamily="2" charset="0"/>
              </a:rPr>
              <a:t>Léo Lagrange St Bonnet </a:t>
            </a:r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704F7802-8E5C-884B-A1E3-8B9A0222656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84653" y="5729156"/>
            <a:ext cx="1228242" cy="1228242"/>
          </a:xfrm>
          <a:prstGeom prst="rect">
            <a:avLst/>
          </a:prstGeom>
          <a:effectLst>
            <a:softEdge rad="406400"/>
          </a:effectLst>
        </p:spPr>
      </p:pic>
      <p:pic>
        <p:nvPicPr>
          <p:cNvPr id="9" name="Image 8">
            <a:extLst>
              <a:ext uri="{FF2B5EF4-FFF2-40B4-BE49-F238E27FC236}">
                <a16:creationId xmlns:a16="http://schemas.microsoft.com/office/drawing/2014/main" id="{C50ABBC7-D6BE-8325-AFC1-508DD0FEB6C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941216" y="6078842"/>
            <a:ext cx="1455931" cy="968855"/>
          </a:xfrm>
          <a:prstGeom prst="rect">
            <a:avLst/>
          </a:prstGeom>
          <a:effectLst>
            <a:softEdge rad="431800"/>
          </a:effectLst>
        </p:spPr>
      </p:pic>
      <p:pic>
        <p:nvPicPr>
          <p:cNvPr id="14" name="Image 13">
            <a:extLst>
              <a:ext uri="{FF2B5EF4-FFF2-40B4-BE49-F238E27FC236}">
                <a16:creationId xmlns:a16="http://schemas.microsoft.com/office/drawing/2014/main" id="{A52239D5-35F6-9E1F-7D95-5018ACF5A10D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786456" y="5303467"/>
            <a:ext cx="2071200" cy="1545435"/>
          </a:xfrm>
          <a:prstGeom prst="rect">
            <a:avLst/>
          </a:prstGeom>
          <a:effectLst>
            <a:softEdge rad="279400"/>
          </a:effectLst>
        </p:spPr>
      </p:pic>
      <p:pic>
        <p:nvPicPr>
          <p:cNvPr id="15" name="Image 14">
            <a:extLst>
              <a:ext uri="{FF2B5EF4-FFF2-40B4-BE49-F238E27FC236}">
                <a16:creationId xmlns:a16="http://schemas.microsoft.com/office/drawing/2014/main" id="{4320D69E-F758-89CF-8D00-9C2E7DE2B4CC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399698" y="2227149"/>
            <a:ext cx="1257140" cy="1778971"/>
          </a:xfrm>
          <a:prstGeom prst="rect">
            <a:avLst/>
          </a:prstGeom>
          <a:effectLst>
            <a:softEdge rad="406400"/>
          </a:effectLst>
        </p:spPr>
      </p:pic>
      <p:pic>
        <p:nvPicPr>
          <p:cNvPr id="16" name="Image 15">
            <a:extLst>
              <a:ext uri="{FF2B5EF4-FFF2-40B4-BE49-F238E27FC236}">
                <a16:creationId xmlns:a16="http://schemas.microsoft.com/office/drawing/2014/main" id="{7110D718-E5FE-B52E-3416-F728C1DE4A4A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330408" y="3429000"/>
            <a:ext cx="1019507" cy="1019507"/>
          </a:xfrm>
          <a:prstGeom prst="rect">
            <a:avLst/>
          </a:prstGeom>
          <a:effectLst>
            <a:softEdge rad="393700"/>
          </a:effectLst>
        </p:spPr>
      </p:pic>
      <p:pic>
        <p:nvPicPr>
          <p:cNvPr id="7" name="Image 6">
            <a:extLst>
              <a:ext uri="{FF2B5EF4-FFF2-40B4-BE49-F238E27FC236}">
                <a16:creationId xmlns:a16="http://schemas.microsoft.com/office/drawing/2014/main" id="{1D0BBFF9-E2AA-DF47-E4CC-D6C98876B2FF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878" y="52645"/>
            <a:ext cx="9149549" cy="156979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stA="62000" endPos="28000" dist="5000" dir="5400000" sy="-100000" algn="bl" rotWithShape="0"/>
            <a:softEdge rad="546100"/>
          </a:effectLst>
        </p:spPr>
      </p:pic>
    </p:spTree>
    <p:extLst>
      <p:ext uri="{BB962C8B-B14F-4D97-AF65-F5344CB8AC3E}">
        <p14:creationId xmlns:p14="http://schemas.microsoft.com/office/powerpoint/2010/main" val="64053118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" name="Espace réservé du contenu 11">
            <a:extLst>
              <a:ext uri="{FF2B5EF4-FFF2-40B4-BE49-F238E27FC236}">
                <a16:creationId xmlns:a16="http://schemas.microsoft.com/office/drawing/2014/main" id="{6CFD173D-0F23-4D33-8C6A-3DB66675A08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20064403"/>
              </p:ext>
            </p:extLst>
          </p:nvPr>
        </p:nvGraphicFramePr>
        <p:xfrm>
          <a:off x="963781" y="964407"/>
          <a:ext cx="9041353" cy="589359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Rectangle 1">
            <a:extLst>
              <a:ext uri="{FF2B5EF4-FFF2-40B4-BE49-F238E27FC236}">
                <a16:creationId xmlns:a16="http://schemas.microsoft.com/office/drawing/2014/main" id="{87131F2C-6ABE-3EF8-2D34-6148D89F4511}"/>
              </a:ext>
            </a:extLst>
          </p:cNvPr>
          <p:cNvSpPr/>
          <p:nvPr/>
        </p:nvSpPr>
        <p:spPr>
          <a:xfrm>
            <a:off x="6320901" y="2325950"/>
            <a:ext cx="2760955" cy="453205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5C65AB27-3F4B-0238-7553-CE107683849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549" y="0"/>
            <a:ext cx="9149549" cy="156979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stA="62000" endPos="28000" dist="5000" dir="5400000" sy="-100000" algn="bl" rotWithShape="0"/>
            <a:softEdge rad="546100"/>
          </a:effectLst>
        </p:spPr>
      </p:pic>
    </p:spTree>
    <p:extLst>
      <p:ext uri="{BB962C8B-B14F-4D97-AF65-F5344CB8AC3E}">
        <p14:creationId xmlns:p14="http://schemas.microsoft.com/office/powerpoint/2010/main" val="169695808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" name="Image 52">
            <a:extLst>
              <a:ext uri="{FF2B5EF4-FFF2-40B4-BE49-F238E27FC236}">
                <a16:creationId xmlns:a16="http://schemas.microsoft.com/office/drawing/2014/main" id="{924D9085-EB91-32A7-F063-7E45653E2E7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172562"/>
            <a:ext cx="9144000" cy="5685438"/>
          </a:xfrm>
          <a:prstGeom prst="rect">
            <a:avLst/>
          </a:prstGeom>
        </p:spPr>
      </p:pic>
      <p:pic>
        <p:nvPicPr>
          <p:cNvPr id="54" name="Image 53">
            <a:extLst>
              <a:ext uri="{FF2B5EF4-FFF2-40B4-BE49-F238E27FC236}">
                <a16:creationId xmlns:a16="http://schemas.microsoft.com/office/drawing/2014/main" id="{FB9E2BF4-047C-B25D-E8C9-8BE722E0121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53208"/>
            <a:ext cx="9149549" cy="156979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stA="62000" endPos="28000" dist="5000" dir="5400000" sy="-100000" algn="bl" rotWithShape="0"/>
            <a:softEdge rad="546100"/>
          </a:effectLst>
        </p:spPr>
      </p:pic>
      <p:sp>
        <p:nvSpPr>
          <p:cNvPr id="58" name="Rectangle : coins arrondis 57">
            <a:extLst>
              <a:ext uri="{FF2B5EF4-FFF2-40B4-BE49-F238E27FC236}">
                <a16:creationId xmlns:a16="http://schemas.microsoft.com/office/drawing/2014/main" id="{2C10B47D-C73A-F990-87F4-1C03012A54F7}"/>
              </a:ext>
            </a:extLst>
          </p:cNvPr>
          <p:cNvSpPr/>
          <p:nvPr/>
        </p:nvSpPr>
        <p:spPr>
          <a:xfrm>
            <a:off x="6909600" y="5154574"/>
            <a:ext cx="1491450" cy="530864"/>
          </a:xfrm>
          <a:prstGeom prst="roundRect">
            <a:avLst/>
          </a:prstGeom>
          <a:solidFill>
            <a:schemeClr val="accent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200" b="1" dirty="0"/>
              <a:t>Melvine GUERIN</a:t>
            </a:r>
          </a:p>
          <a:p>
            <a:pPr algn="ctr"/>
            <a:r>
              <a:rPr lang="fr-FR" sz="1200" dirty="0"/>
              <a:t>Directrice du dispositif</a:t>
            </a:r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00EBC058-5DFF-83ED-93D7-CF79878895AE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1888" y="5805508"/>
            <a:ext cx="899526" cy="9301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240479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 9">
            <a:extLst>
              <a:ext uri="{FF2B5EF4-FFF2-40B4-BE49-F238E27FC236}">
                <a16:creationId xmlns:a16="http://schemas.microsoft.com/office/drawing/2014/main" id="{53EF456E-E2F9-6F06-61B5-13D8131CD89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-59026" y="-53208"/>
            <a:ext cx="9149549" cy="6858000"/>
          </a:xfrm>
          <a:prstGeom prst="rect">
            <a:avLst/>
          </a:prstGeom>
          <a:effectLst>
            <a:glow>
              <a:schemeClr val="bg1"/>
            </a:glow>
            <a:softEdge rad="101600"/>
          </a:effectLst>
        </p:spPr>
      </p:pic>
      <p:sp>
        <p:nvSpPr>
          <p:cNvPr id="2" name="Titr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74B97073-9F43-545F-8A00-CB6E92FE0BDC}"/>
              </a:ext>
            </a:extLst>
          </p:cNvPr>
          <p:cNvSpPr/>
          <p:nvPr/>
        </p:nvSpPr>
        <p:spPr>
          <a:xfrm>
            <a:off x="2734345" y="1178963"/>
            <a:ext cx="3813865" cy="3694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fr-FR" sz="1801" b="1" dirty="0">
                <a:solidFill>
                  <a:schemeClr val="accent1">
                    <a:lumMod val="50000"/>
                  </a:schemeClr>
                </a:solidFill>
                <a:latin typeface="Montserrat Black" panose="00000A00000000000000" pitchFamily="2" charset="0"/>
              </a:rPr>
              <a:t>Fonctionnement périscolaire</a:t>
            </a:r>
            <a:endParaRPr lang="fr-FR" sz="1801" dirty="0"/>
          </a:p>
        </p:txBody>
      </p:sp>
      <p:sp>
        <p:nvSpPr>
          <p:cNvPr id="4" name="Rectangle : coins arrondis 3">
            <a:extLst>
              <a:ext uri="{FF2B5EF4-FFF2-40B4-BE49-F238E27FC236}">
                <a16:creationId xmlns:a16="http://schemas.microsoft.com/office/drawing/2014/main" id="{D9C87F29-2E82-8FBB-3A61-D500B3804B5C}"/>
              </a:ext>
            </a:extLst>
          </p:cNvPr>
          <p:cNvSpPr/>
          <p:nvPr/>
        </p:nvSpPr>
        <p:spPr>
          <a:xfrm>
            <a:off x="3099123" y="1555072"/>
            <a:ext cx="3084311" cy="1430975"/>
          </a:xfrm>
          <a:prstGeom prst="roundRect">
            <a:avLst/>
          </a:prstGeom>
          <a:solidFill>
            <a:srgbClr val="FFE38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1" rIns="91440" bIns="45721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fr-FR" sz="1801" b="1" dirty="0">
                <a:solidFill>
                  <a:schemeClr val="tx1"/>
                </a:solidFill>
                <a:latin typeface="Cheveuxdange" panose="02000603000000000000" pitchFamily="2" charset="0"/>
                <a:ea typeface="Cheveuxdange" panose="02000603000000000000" pitchFamily="2" charset="0"/>
              </a:rPr>
              <a:t>En période scolaire</a:t>
            </a:r>
          </a:p>
          <a:p>
            <a:pPr algn="ctr"/>
            <a:endParaRPr lang="fr-FR" sz="1801" b="1" dirty="0">
              <a:solidFill>
                <a:schemeClr val="tx1"/>
              </a:solidFill>
            </a:endParaRPr>
          </a:p>
          <a:p>
            <a:pPr algn="ctr"/>
            <a:r>
              <a:rPr lang="fr-FR" sz="1200" b="1" dirty="0">
                <a:solidFill>
                  <a:schemeClr val="tx1"/>
                </a:solidFill>
                <a:latin typeface="Montserrat ExtraBold" panose="00000900000000000000" pitchFamily="2" charset="0"/>
              </a:rPr>
              <a:t>Lundi, Mardi, Jeudi, Vendredi</a:t>
            </a:r>
          </a:p>
          <a:p>
            <a:pPr algn="ctr"/>
            <a:r>
              <a:rPr lang="fr-FR" sz="1200" b="1" dirty="0">
                <a:solidFill>
                  <a:schemeClr val="tx1"/>
                </a:solidFill>
                <a:latin typeface="Montserrat Light" panose="00000400000000000000" pitchFamily="2" charset="0"/>
              </a:rPr>
              <a:t>Le matin de 7h30 à 8h20</a:t>
            </a:r>
          </a:p>
          <a:p>
            <a:pPr algn="ctr"/>
            <a:r>
              <a:rPr lang="fr-FR" sz="1200" b="1" dirty="0">
                <a:solidFill>
                  <a:schemeClr val="tx1"/>
                </a:solidFill>
                <a:latin typeface="Montserrat Light" panose="00000400000000000000" pitchFamily="2" charset="0"/>
              </a:rPr>
              <a:t>Le midi de 11h30 à 13h20</a:t>
            </a:r>
          </a:p>
          <a:p>
            <a:pPr algn="ctr"/>
            <a:r>
              <a:rPr lang="fr-FR" sz="1200" b="1" dirty="0">
                <a:solidFill>
                  <a:schemeClr val="tx1"/>
                </a:solidFill>
                <a:latin typeface="Montserrat Light" panose="00000400000000000000" pitchFamily="2" charset="0"/>
              </a:rPr>
              <a:t>Le soir de 16h30 à 18h30</a:t>
            </a:r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6B1A5611-1363-CD4D-C282-07AC01DF7518}"/>
              </a:ext>
            </a:extLst>
          </p:cNvPr>
          <p:cNvSpPr txBox="1"/>
          <p:nvPr/>
        </p:nvSpPr>
        <p:spPr>
          <a:xfrm>
            <a:off x="90232" y="2938355"/>
            <a:ext cx="2957461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100" b="1" dirty="0">
                <a:latin typeface="Montserrat ExtraBold" panose="00000900000000000000" pitchFamily="2" charset="0"/>
              </a:rPr>
              <a:t>Le matin</a:t>
            </a:r>
          </a:p>
          <a:p>
            <a:pPr algn="ctr"/>
            <a:r>
              <a:rPr lang="fr-FR" sz="1100" b="1" dirty="0">
                <a:latin typeface="Montserrat ExtraBold" panose="00000900000000000000" pitchFamily="2" charset="0"/>
              </a:rPr>
              <a:t>7h30 à 8h20</a:t>
            </a:r>
          </a:p>
          <a:p>
            <a:pPr algn="ctr"/>
            <a:endParaRPr lang="fr-FR" sz="1100" b="1" dirty="0">
              <a:latin typeface="Montserrat ExtraBold" panose="00000900000000000000" pitchFamily="2" charset="0"/>
            </a:endParaRPr>
          </a:p>
          <a:p>
            <a:pPr marL="285728" indent="-285728">
              <a:buFont typeface="Wingdings" panose="05000000000000000000" pitchFamily="2" charset="2"/>
              <a:buChar char="ü"/>
            </a:pPr>
            <a:r>
              <a:rPr lang="fr-FR" sz="1100" dirty="0">
                <a:latin typeface="Montserrat Light" panose="00000400000000000000" pitchFamily="2" charset="0"/>
              </a:rPr>
              <a:t>Accueil échelonné et individualisé jusqu’8h10</a:t>
            </a:r>
          </a:p>
          <a:p>
            <a:pPr marL="285728" indent="-285728">
              <a:buFont typeface="Wingdings" panose="05000000000000000000" pitchFamily="2" charset="2"/>
              <a:buChar char="ü"/>
            </a:pPr>
            <a:r>
              <a:rPr lang="fr-FR" sz="1100" dirty="0">
                <a:latin typeface="Montserrat Light" panose="00000400000000000000" pitchFamily="2" charset="0"/>
              </a:rPr>
              <a:t>Mise en activité en douceur</a:t>
            </a:r>
          </a:p>
          <a:p>
            <a:pPr marL="285728" indent="-285728">
              <a:buFont typeface="Wingdings" panose="05000000000000000000" pitchFamily="2" charset="2"/>
              <a:buChar char="ü"/>
            </a:pPr>
            <a:r>
              <a:rPr lang="fr-FR" sz="1100" dirty="0">
                <a:latin typeface="Montserrat Light" panose="00000400000000000000" pitchFamily="2" charset="0"/>
              </a:rPr>
              <a:t>Intégration de la classe dans des conditions optimales pour une entrée en douceur dans les apprentissages scolaires.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9BE4212C-A934-7664-C156-19A5C3D77E92}"/>
              </a:ext>
            </a:extLst>
          </p:cNvPr>
          <p:cNvSpPr/>
          <p:nvPr/>
        </p:nvSpPr>
        <p:spPr>
          <a:xfrm>
            <a:off x="3040097" y="2940023"/>
            <a:ext cx="2848063" cy="17851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sz="1100" b="1" dirty="0">
                <a:latin typeface="Montserrat ExtraBold" panose="00000900000000000000" pitchFamily="2" charset="0"/>
              </a:rPr>
              <a:t>Le midi</a:t>
            </a:r>
          </a:p>
          <a:p>
            <a:pPr algn="ctr"/>
            <a:r>
              <a:rPr lang="fr-FR" sz="1100" b="1" dirty="0">
                <a:latin typeface="Montserrat ExtraBold" panose="00000900000000000000" pitchFamily="2" charset="0"/>
              </a:rPr>
              <a:t>11h30 à 13h20</a:t>
            </a:r>
          </a:p>
          <a:p>
            <a:pPr algn="ctr"/>
            <a:endParaRPr lang="fr-FR" sz="1100" b="1" dirty="0">
              <a:latin typeface="Montserrat ExtraBold" panose="00000900000000000000" pitchFamily="2" charset="0"/>
            </a:endParaRPr>
          </a:p>
          <a:p>
            <a:pPr marL="285728" indent="-285728">
              <a:buFont typeface="Wingdings" panose="05000000000000000000" pitchFamily="2" charset="2"/>
              <a:buChar char="ü"/>
            </a:pPr>
            <a:r>
              <a:rPr lang="fr-FR" sz="1100" dirty="0">
                <a:latin typeface="Montserrat Light" panose="00000400000000000000" pitchFamily="2" charset="0"/>
              </a:rPr>
              <a:t>Récupération des enfants</a:t>
            </a:r>
          </a:p>
          <a:p>
            <a:pPr marL="285728" indent="-285728">
              <a:buFont typeface="Wingdings" panose="05000000000000000000" pitchFamily="2" charset="2"/>
              <a:buChar char="ü"/>
            </a:pPr>
            <a:r>
              <a:rPr lang="fr-FR" sz="1100" dirty="0">
                <a:latin typeface="Montserrat Light" panose="00000400000000000000" pitchFamily="2" charset="0"/>
              </a:rPr>
              <a:t>Accompagnement des enfants au restaurant scolaire</a:t>
            </a:r>
          </a:p>
          <a:p>
            <a:pPr marL="285728" indent="-285728">
              <a:buFont typeface="Wingdings" panose="05000000000000000000" pitchFamily="2" charset="2"/>
              <a:buChar char="ü"/>
            </a:pPr>
            <a:r>
              <a:rPr lang="fr-FR" sz="1100" dirty="0">
                <a:latin typeface="Montserrat Light" panose="00000400000000000000" pitchFamily="2" charset="0"/>
              </a:rPr>
              <a:t>Mise en place de récréation animée avec des pôles d’activités</a:t>
            </a:r>
          </a:p>
          <a:p>
            <a:pPr marL="285728" indent="-285728">
              <a:buFont typeface="Wingdings" panose="05000000000000000000" pitchFamily="2" charset="2"/>
              <a:buChar char="ü"/>
            </a:pPr>
            <a:r>
              <a:rPr lang="fr-FR" sz="1100" dirty="0">
                <a:latin typeface="Montserrat Light" panose="00000400000000000000" pitchFamily="2" charset="0"/>
              </a:rPr>
              <a:t>Accompagnement des enfants sous le préau à 13h20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58EB3F93-FC61-A625-DEA6-26DF79CD2E6A}"/>
              </a:ext>
            </a:extLst>
          </p:cNvPr>
          <p:cNvSpPr/>
          <p:nvPr/>
        </p:nvSpPr>
        <p:spPr>
          <a:xfrm>
            <a:off x="6242460" y="2828492"/>
            <a:ext cx="2848063" cy="19543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sz="1100" b="1" dirty="0">
                <a:latin typeface="Montserrat ExtraBold" panose="00000900000000000000" pitchFamily="2" charset="0"/>
              </a:rPr>
              <a:t>Le soir</a:t>
            </a:r>
          </a:p>
          <a:p>
            <a:pPr algn="ctr"/>
            <a:r>
              <a:rPr lang="fr-FR" sz="1100" b="1" dirty="0">
                <a:latin typeface="Montserrat ExtraBold" panose="00000900000000000000" pitchFamily="2" charset="0"/>
              </a:rPr>
              <a:t>16h30 à 18h30</a:t>
            </a:r>
          </a:p>
          <a:p>
            <a:pPr algn="ctr"/>
            <a:endParaRPr lang="fr-FR" sz="1100" b="1" dirty="0">
              <a:latin typeface="Montserrat ExtraBold" panose="00000900000000000000" pitchFamily="2" charset="0"/>
            </a:endParaRPr>
          </a:p>
          <a:p>
            <a:pPr marL="285728" indent="-285728">
              <a:buFont typeface="Wingdings" panose="05000000000000000000" pitchFamily="2" charset="2"/>
              <a:buChar char="ü"/>
            </a:pPr>
            <a:r>
              <a:rPr lang="fr-FR" sz="1100" dirty="0">
                <a:latin typeface="Montserrat Light" panose="00000400000000000000" pitchFamily="2" charset="0"/>
              </a:rPr>
              <a:t>Récupération des enfants</a:t>
            </a:r>
          </a:p>
          <a:p>
            <a:pPr marL="285728" indent="-285728">
              <a:buFont typeface="Wingdings" panose="05000000000000000000" pitchFamily="2" charset="2"/>
              <a:buChar char="ü"/>
            </a:pPr>
            <a:r>
              <a:rPr lang="fr-FR" sz="1100" dirty="0">
                <a:latin typeface="Montserrat Light" panose="00000400000000000000" pitchFamily="2" charset="0"/>
              </a:rPr>
              <a:t>Temps de détente et de goûter. Echanges libres sur la journée (temps passés et à venir).</a:t>
            </a:r>
          </a:p>
          <a:p>
            <a:pPr marL="285728" indent="-285728">
              <a:buFont typeface="Wingdings" panose="05000000000000000000" pitchFamily="2" charset="2"/>
              <a:buChar char="ü"/>
            </a:pPr>
            <a:r>
              <a:rPr lang="fr-FR" sz="1100" dirty="0">
                <a:latin typeface="Montserrat Light" panose="00000400000000000000" pitchFamily="2" charset="0"/>
              </a:rPr>
              <a:t>Étude selon inscription</a:t>
            </a:r>
          </a:p>
          <a:p>
            <a:pPr marL="285728" indent="-285728">
              <a:buFont typeface="Wingdings" panose="05000000000000000000" pitchFamily="2" charset="2"/>
              <a:buChar char="ü"/>
            </a:pPr>
            <a:r>
              <a:rPr lang="fr-FR" sz="1100" dirty="0">
                <a:latin typeface="Montserrat Light" panose="00000400000000000000" pitchFamily="2" charset="0"/>
              </a:rPr>
              <a:t>Activité selon la programmation </a:t>
            </a:r>
          </a:p>
          <a:p>
            <a:pPr marL="285728" indent="-285728">
              <a:buFont typeface="Wingdings" panose="05000000000000000000" pitchFamily="2" charset="2"/>
              <a:buChar char="ü"/>
            </a:pPr>
            <a:r>
              <a:rPr lang="fr-FR" sz="1100" dirty="0">
                <a:latin typeface="Montserrat Light" panose="00000400000000000000" pitchFamily="2" charset="0"/>
              </a:rPr>
              <a:t>Activité libre pour tous afin de finir la journée en détente.</a:t>
            </a:r>
          </a:p>
        </p:txBody>
      </p:sp>
      <p:pic>
        <p:nvPicPr>
          <p:cNvPr id="8" name="Image 7" descr="Une image contenant texte&#10;&#10;Description générée automatiquement">
            <a:extLst>
              <a:ext uri="{FF2B5EF4-FFF2-40B4-BE49-F238E27FC236}">
                <a16:creationId xmlns:a16="http://schemas.microsoft.com/office/drawing/2014/main" id="{84D58FC4-C466-05FE-BB18-91A4452FF10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181" y="1368564"/>
            <a:ext cx="1173991" cy="1624132"/>
          </a:xfrm>
          <a:prstGeom prst="rect">
            <a:avLst/>
          </a:prstGeom>
        </p:spPr>
      </p:pic>
      <p:pic>
        <p:nvPicPr>
          <p:cNvPr id="9" name="Image 8" descr="Une image contenant texte, graphiques vectoriels&#10;&#10;Description générée automatiquement">
            <a:extLst>
              <a:ext uri="{FF2B5EF4-FFF2-40B4-BE49-F238E27FC236}">
                <a16:creationId xmlns:a16="http://schemas.microsoft.com/office/drawing/2014/main" id="{B137E136-70C5-DD96-7698-C014994B451D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794551" y="1363693"/>
            <a:ext cx="1743881" cy="1464799"/>
          </a:xfrm>
          <a:prstGeom prst="rect">
            <a:avLst/>
          </a:prstGeom>
        </p:spPr>
      </p:pic>
      <p:sp>
        <p:nvSpPr>
          <p:cNvPr id="13" name="Flèche : haut 12">
            <a:extLst>
              <a:ext uri="{FF2B5EF4-FFF2-40B4-BE49-F238E27FC236}">
                <a16:creationId xmlns:a16="http://schemas.microsoft.com/office/drawing/2014/main" id="{622FE374-A06A-1615-AF50-219B17343A0D}"/>
              </a:ext>
            </a:extLst>
          </p:cNvPr>
          <p:cNvSpPr/>
          <p:nvPr/>
        </p:nvSpPr>
        <p:spPr>
          <a:xfrm>
            <a:off x="236340" y="5024925"/>
            <a:ext cx="2359451" cy="1673258"/>
          </a:xfrm>
          <a:prstGeom prst="upArrow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solidFill>
                <a:schemeClr val="tx1"/>
              </a:solidFill>
            </a:endParaRPr>
          </a:p>
          <a:p>
            <a:pPr algn="ctr"/>
            <a:endParaRPr lang="fr-FR" dirty="0">
              <a:solidFill>
                <a:schemeClr val="tx1"/>
              </a:solidFill>
            </a:endParaRPr>
          </a:p>
          <a:p>
            <a:pPr algn="ctr"/>
            <a:r>
              <a:rPr lang="fr-FR" sz="1600" dirty="0">
                <a:solidFill>
                  <a:schemeClr val="tx1"/>
                </a:solidFill>
              </a:rPr>
              <a:t>Équipe </a:t>
            </a:r>
          </a:p>
          <a:p>
            <a:pPr algn="ctr"/>
            <a:r>
              <a:rPr lang="fr-FR" sz="1600" dirty="0">
                <a:solidFill>
                  <a:schemeClr val="tx1"/>
                </a:solidFill>
              </a:rPr>
              <a:t>de </a:t>
            </a:r>
          </a:p>
          <a:p>
            <a:pPr algn="ctr"/>
            <a:r>
              <a:rPr lang="fr-FR" sz="1600" dirty="0">
                <a:solidFill>
                  <a:schemeClr val="tx1"/>
                </a:solidFill>
              </a:rPr>
              <a:t>3 animateurs</a:t>
            </a:r>
          </a:p>
          <a:p>
            <a:pPr algn="ctr"/>
            <a:endParaRPr lang="fr-FR" dirty="0">
              <a:solidFill>
                <a:schemeClr val="tx1"/>
              </a:solidFill>
            </a:endParaRPr>
          </a:p>
          <a:p>
            <a:pPr algn="ctr"/>
            <a:endParaRPr lang="fr-FR" dirty="0">
              <a:solidFill>
                <a:schemeClr val="tx1"/>
              </a:solidFill>
            </a:endParaRPr>
          </a:p>
        </p:txBody>
      </p:sp>
      <p:sp>
        <p:nvSpPr>
          <p:cNvPr id="14" name="Flèche : haut 13">
            <a:extLst>
              <a:ext uri="{FF2B5EF4-FFF2-40B4-BE49-F238E27FC236}">
                <a16:creationId xmlns:a16="http://schemas.microsoft.com/office/drawing/2014/main" id="{C8932951-9D14-5609-54E9-CA49808D38DF}"/>
              </a:ext>
            </a:extLst>
          </p:cNvPr>
          <p:cNvSpPr/>
          <p:nvPr/>
        </p:nvSpPr>
        <p:spPr>
          <a:xfrm>
            <a:off x="3317427" y="5024925"/>
            <a:ext cx="2509146" cy="1673257"/>
          </a:xfrm>
          <a:prstGeom prst="upArrow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Équipe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1600" dirty="0">
                <a:solidFill>
                  <a:prstClr val="black"/>
                </a:solidFill>
                <a:latin typeface="Calibri" panose="020F0502020204030204"/>
              </a:rPr>
              <a:t>d</a:t>
            </a:r>
            <a:r>
              <a:rPr kumimoji="0" lang="fr-FR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1600" dirty="0">
                <a:solidFill>
                  <a:prstClr val="black"/>
                </a:solidFill>
                <a:latin typeface="Calibri" panose="020F0502020204030204"/>
              </a:rPr>
              <a:t>11</a:t>
            </a:r>
            <a:r>
              <a:rPr kumimoji="0" lang="fr-FR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animateurs</a:t>
            </a:r>
          </a:p>
        </p:txBody>
      </p:sp>
      <p:sp>
        <p:nvSpPr>
          <p:cNvPr id="18" name="Flèche : haut 17">
            <a:extLst>
              <a:ext uri="{FF2B5EF4-FFF2-40B4-BE49-F238E27FC236}">
                <a16:creationId xmlns:a16="http://schemas.microsoft.com/office/drawing/2014/main" id="{B223B785-F7EC-B0E6-135D-528EFFA2E3FB}"/>
              </a:ext>
            </a:extLst>
          </p:cNvPr>
          <p:cNvSpPr/>
          <p:nvPr/>
        </p:nvSpPr>
        <p:spPr>
          <a:xfrm>
            <a:off x="6454024" y="5024925"/>
            <a:ext cx="2424934" cy="1689217"/>
          </a:xfrm>
          <a:prstGeom prst="upArrow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Équipe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1600" dirty="0">
                <a:solidFill>
                  <a:prstClr val="black"/>
                </a:solidFill>
                <a:latin typeface="Calibri" panose="020F0502020204030204"/>
              </a:rPr>
              <a:t>d</a:t>
            </a:r>
            <a:r>
              <a:rPr kumimoji="0" lang="fr-FR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1600" dirty="0">
                <a:solidFill>
                  <a:prstClr val="black"/>
                </a:solidFill>
                <a:latin typeface="Calibri" panose="020F0502020204030204"/>
              </a:rPr>
              <a:t>6 </a:t>
            </a:r>
            <a:r>
              <a:rPr kumimoji="0" lang="fr-FR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animateurs</a:t>
            </a:r>
          </a:p>
        </p:txBody>
      </p:sp>
      <p:pic>
        <p:nvPicPr>
          <p:cNvPr id="19" name="Image 18">
            <a:extLst>
              <a:ext uri="{FF2B5EF4-FFF2-40B4-BE49-F238E27FC236}">
                <a16:creationId xmlns:a16="http://schemas.microsoft.com/office/drawing/2014/main" id="{A2509ED1-BF21-1AF4-1B79-7A2959CBC7A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53208"/>
            <a:ext cx="9149549" cy="156979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stA="62000" endPos="28000" dist="5000" dir="5400000" sy="-100000" algn="bl" rotWithShape="0"/>
            <a:softEdge rad="546100"/>
          </a:effectLst>
        </p:spPr>
      </p:pic>
    </p:spTree>
    <p:extLst>
      <p:ext uri="{BB962C8B-B14F-4D97-AF65-F5344CB8AC3E}">
        <p14:creationId xmlns:p14="http://schemas.microsoft.com/office/powerpoint/2010/main" val="269487304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 9">
            <a:extLst>
              <a:ext uri="{FF2B5EF4-FFF2-40B4-BE49-F238E27FC236}">
                <a16:creationId xmlns:a16="http://schemas.microsoft.com/office/drawing/2014/main" id="{53EF456E-E2F9-6F06-61B5-13D8131CD89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-5549" y="0"/>
            <a:ext cx="9149549" cy="6858000"/>
          </a:xfrm>
          <a:prstGeom prst="rect">
            <a:avLst/>
          </a:prstGeom>
          <a:effectLst>
            <a:glow>
              <a:schemeClr val="bg1"/>
            </a:glow>
            <a:softEdge rad="101600"/>
          </a:effectLst>
        </p:spPr>
      </p:pic>
      <p:sp>
        <p:nvSpPr>
          <p:cNvPr id="2" name="Titr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74B97073-9F43-545F-8A00-CB6E92FE0BDC}"/>
              </a:ext>
            </a:extLst>
          </p:cNvPr>
          <p:cNvSpPr/>
          <p:nvPr/>
        </p:nvSpPr>
        <p:spPr>
          <a:xfrm>
            <a:off x="3153665" y="1231288"/>
            <a:ext cx="3025187" cy="3694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801" b="1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Montserrat Black" panose="00000A00000000000000" pitchFamily="2" charset="0"/>
                <a:ea typeface="+mn-ea"/>
                <a:cs typeface="+mn-cs"/>
              </a:rPr>
              <a:t>Un enfant inscrit c’est </a:t>
            </a:r>
            <a:endParaRPr kumimoji="0" lang="fr-FR" sz="1801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Rectangle : coins arrondis 3">
            <a:extLst>
              <a:ext uri="{FF2B5EF4-FFF2-40B4-BE49-F238E27FC236}">
                <a16:creationId xmlns:a16="http://schemas.microsoft.com/office/drawing/2014/main" id="{D9C87F29-2E82-8FBB-3A61-D500B3804B5C}"/>
              </a:ext>
            </a:extLst>
          </p:cNvPr>
          <p:cNvSpPr/>
          <p:nvPr/>
        </p:nvSpPr>
        <p:spPr>
          <a:xfrm>
            <a:off x="3026001" y="1557935"/>
            <a:ext cx="3084311" cy="1430975"/>
          </a:xfrm>
          <a:prstGeom prst="roundRect">
            <a:avLst/>
          </a:prstGeom>
          <a:solidFill>
            <a:srgbClr val="FFE38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1" rIns="91440" bIns="45721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Montserrat Light" panose="00000400000000000000" pitchFamily="2" charset="0"/>
                <a:ea typeface="+mn-ea"/>
                <a:cs typeface="+mn-cs"/>
              </a:rPr>
              <a:t>La garantie d’une prise en charge en toute sécurité</a:t>
            </a:r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6B1A5611-1363-CD4D-C282-07AC01DF7518}"/>
              </a:ext>
            </a:extLst>
          </p:cNvPr>
          <p:cNvSpPr txBox="1"/>
          <p:nvPr/>
        </p:nvSpPr>
        <p:spPr>
          <a:xfrm>
            <a:off x="130424" y="2988910"/>
            <a:ext cx="2711412" cy="19543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1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tserrat ExtraBold" panose="00000900000000000000" pitchFamily="2" charset="0"/>
                <a:ea typeface="+mn-ea"/>
                <a:cs typeface="+mn-cs"/>
              </a:rPr>
              <a:t>Le matin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1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tserrat ExtraBold" panose="00000900000000000000" pitchFamily="2" charset="0"/>
                <a:ea typeface="+mn-ea"/>
                <a:cs typeface="+mn-cs"/>
              </a:rPr>
              <a:t>7h30 à 8h</a:t>
            </a:r>
            <a:r>
              <a:rPr lang="fr-FR" sz="1100" b="1" dirty="0">
                <a:solidFill>
                  <a:prstClr val="black"/>
                </a:solidFill>
                <a:latin typeface="Montserrat ExtraBold" panose="00000900000000000000" pitchFamily="2" charset="0"/>
              </a:rPr>
              <a:t>20</a:t>
            </a:r>
            <a:endParaRPr kumimoji="0" lang="fr-FR" sz="11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ontserrat ExtraBold" panose="00000900000000000000" pitchFamily="2" charset="0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1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ontserrat ExtraBold" panose="00000900000000000000" pitchFamily="2" charset="0"/>
              <a:ea typeface="+mn-ea"/>
              <a:cs typeface="+mn-cs"/>
            </a:endParaRPr>
          </a:p>
          <a:p>
            <a:pPr marL="285728" marR="0" lvl="0" indent="-285728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fr-FR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tserrat Light" panose="00000400000000000000" pitchFamily="2" charset="0"/>
                <a:ea typeface="+mn-ea"/>
                <a:cs typeface="+mn-cs"/>
              </a:rPr>
              <a:t>Un parent qui s’assure que son enfant ait bien validé son pointage à l’accueil</a:t>
            </a:r>
          </a:p>
          <a:p>
            <a:pPr marL="285728" marR="0" lvl="0" indent="-285728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fr-FR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tserrat Light" panose="00000400000000000000" pitchFamily="2" charset="0"/>
                <a:ea typeface="+mn-ea"/>
                <a:cs typeface="+mn-cs"/>
              </a:rPr>
              <a:t>Une prise en charge par l’équipe d’animation</a:t>
            </a:r>
          </a:p>
          <a:p>
            <a:pPr marL="285728" marR="0" lvl="0" indent="-285728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fr-FR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tserrat Light" panose="00000400000000000000" pitchFamily="2" charset="0"/>
                <a:ea typeface="+mn-ea"/>
                <a:cs typeface="+mn-cs"/>
              </a:rPr>
              <a:t>Un maintien en sécurité jusqu’à la fin du temps périscolaire</a:t>
            </a:r>
          </a:p>
          <a:p>
            <a:pPr marL="285728" marR="0" lvl="0" indent="-285728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endParaRPr kumimoji="0" lang="fr-FR" sz="1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ontserrat Light" panose="00000400000000000000" pitchFamily="2" charset="0"/>
              <a:ea typeface="+mn-ea"/>
              <a:cs typeface="+mn-cs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9BE4212C-A934-7664-C156-19A5C3D77E92}"/>
              </a:ext>
            </a:extLst>
          </p:cNvPr>
          <p:cNvSpPr/>
          <p:nvPr/>
        </p:nvSpPr>
        <p:spPr>
          <a:xfrm>
            <a:off x="3026001" y="2996842"/>
            <a:ext cx="2848063" cy="17851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1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tserrat ExtraBold" panose="00000900000000000000" pitchFamily="2" charset="0"/>
                <a:ea typeface="+mn-ea"/>
                <a:cs typeface="+mn-cs"/>
              </a:rPr>
              <a:t>Le midi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1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tserrat ExtraBold" panose="00000900000000000000" pitchFamily="2" charset="0"/>
                <a:ea typeface="+mn-ea"/>
                <a:cs typeface="+mn-cs"/>
              </a:rPr>
              <a:t>11h</a:t>
            </a:r>
            <a:r>
              <a:rPr lang="fr-FR" sz="1100" b="1" dirty="0">
                <a:solidFill>
                  <a:prstClr val="black"/>
                </a:solidFill>
                <a:latin typeface="Montserrat ExtraBold" panose="00000900000000000000" pitchFamily="2" charset="0"/>
              </a:rPr>
              <a:t>30</a:t>
            </a:r>
            <a:r>
              <a:rPr kumimoji="0" lang="fr-FR" sz="11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tserrat ExtraBold" panose="00000900000000000000" pitchFamily="2" charset="0"/>
                <a:ea typeface="+mn-ea"/>
                <a:cs typeface="+mn-cs"/>
              </a:rPr>
              <a:t> à 13h</a:t>
            </a:r>
            <a:r>
              <a:rPr lang="fr-FR" sz="1100" b="1" dirty="0">
                <a:solidFill>
                  <a:prstClr val="black"/>
                </a:solidFill>
                <a:latin typeface="Montserrat ExtraBold" panose="00000900000000000000" pitchFamily="2" charset="0"/>
              </a:rPr>
              <a:t>20</a:t>
            </a:r>
            <a:endParaRPr kumimoji="0" lang="fr-FR" sz="11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ontserrat ExtraBold" panose="00000900000000000000" pitchFamily="2" charset="0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1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ontserrat ExtraBold" panose="00000900000000000000" pitchFamily="2" charset="0"/>
              <a:ea typeface="+mn-ea"/>
              <a:cs typeface="+mn-cs"/>
            </a:endParaRPr>
          </a:p>
          <a:p>
            <a:pPr marL="285728" marR="0" lvl="0" indent="-285728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fr-FR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tserrat Light" panose="00000400000000000000" pitchFamily="2" charset="0"/>
                <a:ea typeface="+mn-ea"/>
                <a:cs typeface="+mn-cs"/>
              </a:rPr>
              <a:t>Un professeur qui dépose cet enfant dans les zones de pointage pour l’accueil périscolaire</a:t>
            </a:r>
          </a:p>
          <a:p>
            <a:pPr marL="285728" marR="0" lvl="0" indent="-285728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fr-FR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tserrat Light" panose="00000400000000000000" pitchFamily="2" charset="0"/>
                <a:ea typeface="+mn-ea"/>
                <a:cs typeface="+mn-cs"/>
              </a:rPr>
              <a:t>Une prise en charge par l’équipe d’animation</a:t>
            </a:r>
          </a:p>
          <a:p>
            <a:pPr marL="285728" marR="0" lvl="0" indent="-285728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fr-FR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tserrat Light" panose="00000400000000000000" pitchFamily="2" charset="0"/>
                <a:ea typeface="+mn-ea"/>
                <a:cs typeface="+mn-cs"/>
              </a:rPr>
              <a:t>Un maintien en sécurité jusqu’à la fin du temps périscolaire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58EB3F93-FC61-A625-DEA6-26DF79CD2E6A}"/>
              </a:ext>
            </a:extLst>
          </p:cNvPr>
          <p:cNvSpPr/>
          <p:nvPr/>
        </p:nvSpPr>
        <p:spPr>
          <a:xfrm>
            <a:off x="6232987" y="2988910"/>
            <a:ext cx="2848063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1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tserrat ExtraBold" panose="00000900000000000000" pitchFamily="2" charset="0"/>
                <a:ea typeface="+mn-ea"/>
                <a:cs typeface="+mn-cs"/>
              </a:rPr>
              <a:t>Le soir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1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tserrat ExtraBold" panose="00000900000000000000" pitchFamily="2" charset="0"/>
                <a:ea typeface="+mn-ea"/>
                <a:cs typeface="+mn-cs"/>
              </a:rPr>
              <a:t>16h30 à 18h30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1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ontserrat ExtraBold" panose="00000900000000000000" pitchFamily="2" charset="0"/>
              <a:ea typeface="+mn-ea"/>
              <a:cs typeface="+mn-cs"/>
            </a:endParaRPr>
          </a:p>
          <a:p>
            <a:pPr marL="285728" marR="0" lvl="0" indent="-285728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fr-FR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tserrat Light" panose="00000400000000000000" pitchFamily="2" charset="0"/>
                <a:ea typeface="+mn-ea"/>
                <a:cs typeface="+mn-cs"/>
              </a:rPr>
              <a:t>Un professeur qui dépose cet enfant dans les zones de pointage</a:t>
            </a:r>
          </a:p>
          <a:p>
            <a:pPr marL="285728" marR="0" lvl="0" indent="-285728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fr-FR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tserrat Light" panose="00000400000000000000" pitchFamily="2" charset="0"/>
                <a:ea typeface="+mn-ea"/>
                <a:cs typeface="+mn-cs"/>
              </a:rPr>
              <a:t>Une prise en charge par l’équipe d’animation</a:t>
            </a:r>
          </a:p>
          <a:p>
            <a:pPr marL="285728" marR="0" lvl="0" indent="-285728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fr-FR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tserrat Light" panose="00000400000000000000" pitchFamily="2" charset="0"/>
                <a:ea typeface="+mn-ea"/>
                <a:cs typeface="+mn-cs"/>
              </a:rPr>
              <a:t>Un maintien en sécurité jusqu’à la fin du temps périscolaire</a:t>
            </a:r>
          </a:p>
          <a:p>
            <a:pPr marL="285728" marR="0" lvl="0" indent="-285728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fr-FR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tserrat Light" panose="00000400000000000000" pitchFamily="2" charset="0"/>
                <a:ea typeface="+mn-ea"/>
                <a:cs typeface="+mn-cs"/>
              </a:rPr>
              <a:t>L’assurance d’un départ avec une personne autorisée à récupérer cet enfant à partir de 17h</a:t>
            </a:r>
          </a:p>
          <a:p>
            <a:pPr marL="285728" marR="0" lvl="0" indent="-285728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lang="fr-FR" sz="1100" dirty="0">
                <a:solidFill>
                  <a:prstClr val="black"/>
                </a:solidFill>
                <a:latin typeface="Montserrat Light" panose="00000400000000000000" pitchFamily="2" charset="0"/>
              </a:rPr>
              <a:t>Seules les personnes ayant plus de 15 ans sont autorisées à venir récupérer un enfant de moins de 6 ans. </a:t>
            </a:r>
            <a:endParaRPr kumimoji="0" lang="fr-FR" sz="1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ontserrat Light" panose="00000400000000000000" pitchFamily="2" charset="0"/>
              <a:ea typeface="+mn-ea"/>
              <a:cs typeface="+mn-cs"/>
            </a:endParaRPr>
          </a:p>
          <a:p>
            <a:pPr marL="285728" marR="0" lvl="0" indent="-285728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endParaRPr kumimoji="0" lang="fr-FR" sz="1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ontserrat Light" panose="00000400000000000000" pitchFamily="2" charset="0"/>
              <a:ea typeface="+mn-ea"/>
              <a:cs typeface="+mn-cs"/>
            </a:endParaRPr>
          </a:p>
          <a:p>
            <a:pPr marL="285728" marR="0" lvl="0" indent="-285728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endParaRPr kumimoji="0" lang="fr-FR" sz="1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ontserrat Light" panose="00000400000000000000" pitchFamily="2" charset="0"/>
              <a:ea typeface="+mn-ea"/>
              <a:cs typeface="+mn-cs"/>
            </a:endParaRPr>
          </a:p>
          <a:p>
            <a:pPr marL="285728" marR="0" lvl="0" indent="-285728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endParaRPr kumimoji="0" lang="fr-FR" sz="1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ontserrat Light" panose="00000400000000000000" pitchFamily="2" charset="0"/>
              <a:ea typeface="+mn-ea"/>
              <a:cs typeface="+mn-cs"/>
            </a:endParaRPr>
          </a:p>
          <a:p>
            <a:pPr marL="285728" marR="0" lvl="0" indent="-285728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endParaRPr kumimoji="0" lang="fr-FR" sz="1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ontserrat Light" panose="00000400000000000000" pitchFamily="2" charset="0"/>
              <a:ea typeface="+mn-ea"/>
              <a:cs typeface="+mn-cs"/>
            </a:endParaRPr>
          </a:p>
        </p:txBody>
      </p:sp>
      <p:pic>
        <p:nvPicPr>
          <p:cNvPr id="8" name="Image 7" descr="Une image contenant texte&#10;&#10;Description générée automatiquement">
            <a:extLst>
              <a:ext uri="{FF2B5EF4-FFF2-40B4-BE49-F238E27FC236}">
                <a16:creationId xmlns:a16="http://schemas.microsoft.com/office/drawing/2014/main" id="{84D58FC4-C466-05FE-BB18-91A4452FF10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36552" y="5300064"/>
            <a:ext cx="979275" cy="1354757"/>
          </a:xfrm>
          <a:prstGeom prst="rect">
            <a:avLst/>
          </a:prstGeom>
        </p:spPr>
      </p:pic>
      <p:pic>
        <p:nvPicPr>
          <p:cNvPr id="9" name="Image 8" descr="Une image contenant texte, graphiques vectoriels&#10;&#10;Description générée automatiquement">
            <a:extLst>
              <a:ext uri="{FF2B5EF4-FFF2-40B4-BE49-F238E27FC236}">
                <a16:creationId xmlns:a16="http://schemas.microsoft.com/office/drawing/2014/main" id="{B137E136-70C5-DD96-7698-C014994B451D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314392" y="5299186"/>
            <a:ext cx="1559672" cy="1310070"/>
          </a:xfrm>
          <a:prstGeom prst="rect">
            <a:avLst/>
          </a:prstGeom>
        </p:spPr>
      </p:pic>
      <p:pic>
        <p:nvPicPr>
          <p:cNvPr id="13" name="Image 12">
            <a:extLst>
              <a:ext uri="{FF2B5EF4-FFF2-40B4-BE49-F238E27FC236}">
                <a16:creationId xmlns:a16="http://schemas.microsoft.com/office/drawing/2014/main" id="{1DE16F6A-18CC-7D03-2309-9BA0B648113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83" y="0"/>
            <a:ext cx="9149549" cy="156979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stA="62000" endPos="28000" dist="5000" dir="5400000" sy="-100000" algn="bl" rotWithShape="0"/>
            <a:softEdge rad="546100"/>
          </a:effectLst>
        </p:spPr>
      </p:pic>
      <p:sp>
        <p:nvSpPr>
          <p:cNvPr id="11" name="Rectangle : coins arrondis 10">
            <a:extLst>
              <a:ext uri="{FF2B5EF4-FFF2-40B4-BE49-F238E27FC236}">
                <a16:creationId xmlns:a16="http://schemas.microsoft.com/office/drawing/2014/main" id="{62659E22-8CD7-32BC-62FF-22B8B04C80DE}"/>
              </a:ext>
            </a:extLst>
          </p:cNvPr>
          <p:cNvSpPr/>
          <p:nvPr/>
        </p:nvSpPr>
        <p:spPr>
          <a:xfrm>
            <a:off x="354999" y="5038987"/>
            <a:ext cx="2262261" cy="1430975"/>
          </a:xfrm>
          <a:prstGeom prst="roundRect">
            <a:avLst/>
          </a:prstGeom>
          <a:solidFill>
            <a:srgbClr val="FFE38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1" rIns="91440" bIns="45721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1200" b="1" dirty="0">
                <a:solidFill>
                  <a:srgbClr val="FF0000"/>
                </a:solidFill>
                <a:latin typeface="Montserrat Light" panose="00000400000000000000" pitchFamily="2" charset="0"/>
              </a:rPr>
              <a:t>Attention : nous demandons aux parents d’entrer dans la salle périscolaire et d’accompagner leur enfant jusqu’à l’animateur de pointage ! </a:t>
            </a:r>
            <a:endParaRPr kumimoji="0" lang="fr-FR" sz="12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Montserrat Light" panose="00000400000000000000" pitchFamily="2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9157598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 9">
            <a:extLst>
              <a:ext uri="{FF2B5EF4-FFF2-40B4-BE49-F238E27FC236}">
                <a16:creationId xmlns:a16="http://schemas.microsoft.com/office/drawing/2014/main" id="{53EF456E-E2F9-6F06-61B5-13D8131CD89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0"/>
            <a:ext cx="9149549" cy="6858000"/>
          </a:xfrm>
          <a:prstGeom prst="rect">
            <a:avLst/>
          </a:prstGeom>
          <a:effectLst>
            <a:glow>
              <a:schemeClr val="bg1"/>
            </a:glow>
            <a:softEdge rad="101600"/>
          </a:effectLst>
        </p:spPr>
      </p:pic>
      <p:sp>
        <p:nvSpPr>
          <p:cNvPr id="2" name="Titr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74B97073-9F43-545F-8A00-CB6E92FE0BDC}"/>
              </a:ext>
            </a:extLst>
          </p:cNvPr>
          <p:cNvSpPr/>
          <p:nvPr/>
        </p:nvSpPr>
        <p:spPr>
          <a:xfrm>
            <a:off x="1776296" y="1327399"/>
            <a:ext cx="5798382" cy="3694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fr-FR" sz="1801" b="1" dirty="0">
                <a:solidFill>
                  <a:schemeClr val="accent1">
                    <a:lumMod val="50000"/>
                  </a:schemeClr>
                </a:solidFill>
                <a:latin typeface="Montserrat Black" panose="00000A00000000000000" pitchFamily="2" charset="0"/>
              </a:rPr>
              <a:t>Les dispositifs pédagogiques du périscolaire</a:t>
            </a:r>
            <a:endParaRPr lang="fr-FR" sz="1801" dirty="0"/>
          </a:p>
        </p:txBody>
      </p:sp>
      <p:sp>
        <p:nvSpPr>
          <p:cNvPr id="12" name="Rectangle : coins arrondis 11">
            <a:extLst>
              <a:ext uri="{FF2B5EF4-FFF2-40B4-BE49-F238E27FC236}">
                <a16:creationId xmlns:a16="http://schemas.microsoft.com/office/drawing/2014/main" id="{238219FC-38FB-AFC9-136C-FDBC888BD542}"/>
              </a:ext>
            </a:extLst>
          </p:cNvPr>
          <p:cNvSpPr/>
          <p:nvPr/>
        </p:nvSpPr>
        <p:spPr>
          <a:xfrm>
            <a:off x="88777" y="1786768"/>
            <a:ext cx="8835415" cy="946056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1" rIns="91440" bIns="45721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just"/>
            <a:br>
              <a:rPr lang="fr-FR" sz="1200" b="1" dirty="0">
                <a:solidFill>
                  <a:schemeClr val="tx1"/>
                </a:solidFill>
                <a:latin typeface="Montserrat Light" panose="00000400000000000000" pitchFamily="2" charset="0"/>
              </a:rPr>
            </a:br>
            <a:r>
              <a:rPr lang="fr-FR" sz="1200" b="1" dirty="0">
                <a:solidFill>
                  <a:schemeClr val="tx1"/>
                </a:solidFill>
                <a:latin typeface="Montserrat Light" panose="00000400000000000000" pitchFamily="2" charset="0"/>
              </a:rPr>
              <a:t>L’équipe d’animation élabore des programmes d’activités en fonction des besoins et des demandes des enfants et </a:t>
            </a:r>
          </a:p>
          <a:p>
            <a:pPr algn="just"/>
            <a:r>
              <a:rPr lang="fr-FR" sz="1200" b="1" dirty="0">
                <a:solidFill>
                  <a:schemeClr val="tx1"/>
                </a:solidFill>
                <a:latin typeface="Montserrat Light" panose="00000400000000000000" pitchFamily="2" charset="0"/>
              </a:rPr>
              <a:t>pour répondre à des objectifs pédagogues fixés en équipe. En plus de ces programmations, des dispositifs sont </a:t>
            </a:r>
          </a:p>
          <a:p>
            <a:pPr algn="just"/>
            <a:r>
              <a:rPr lang="fr-FR" sz="1200" b="1" dirty="0">
                <a:solidFill>
                  <a:schemeClr val="tx1"/>
                </a:solidFill>
                <a:latin typeface="Montserrat Light" panose="00000400000000000000" pitchFamily="2" charset="0"/>
              </a:rPr>
              <a:t>proposés avec l’intervention de partenaires extérieurs. </a:t>
            </a:r>
          </a:p>
          <a:p>
            <a:endParaRPr lang="fr-FR" sz="1200" b="1" dirty="0">
              <a:solidFill>
                <a:schemeClr val="tx1"/>
              </a:solidFill>
              <a:latin typeface="Montserrat Light" panose="00000400000000000000" pitchFamily="2" charset="0"/>
            </a:endParaRPr>
          </a:p>
          <a:p>
            <a:endParaRPr lang="fr-FR" sz="1200" b="1" dirty="0">
              <a:solidFill>
                <a:schemeClr val="tx1"/>
              </a:solidFill>
              <a:latin typeface="Montserrat Light" panose="00000400000000000000" pitchFamily="2" charset="0"/>
            </a:endParaRPr>
          </a:p>
          <a:p>
            <a:endParaRPr lang="fr-FR" sz="1200" b="1" dirty="0">
              <a:solidFill>
                <a:schemeClr val="tx1"/>
              </a:solidFill>
              <a:latin typeface="Montserrat Light" panose="00000400000000000000" pitchFamily="2" charset="0"/>
            </a:endParaRPr>
          </a:p>
        </p:txBody>
      </p:sp>
      <p:pic>
        <p:nvPicPr>
          <p:cNvPr id="13" name="Image 12">
            <a:extLst>
              <a:ext uri="{FF2B5EF4-FFF2-40B4-BE49-F238E27FC236}">
                <a16:creationId xmlns:a16="http://schemas.microsoft.com/office/drawing/2014/main" id="{8F7A94BA-6B46-DA9C-E10A-295A58141BD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08969" y="5324408"/>
            <a:ext cx="1347333" cy="1286367"/>
          </a:xfrm>
          <a:prstGeom prst="rect">
            <a:avLst/>
          </a:prstGeom>
        </p:spPr>
      </p:pic>
      <p:pic>
        <p:nvPicPr>
          <p:cNvPr id="14" name="Image 13">
            <a:extLst>
              <a:ext uri="{FF2B5EF4-FFF2-40B4-BE49-F238E27FC236}">
                <a16:creationId xmlns:a16="http://schemas.microsoft.com/office/drawing/2014/main" id="{413A3BB6-367C-DBB8-E7F6-61EA95591C8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69225" y="5133538"/>
            <a:ext cx="1572904" cy="1450974"/>
          </a:xfrm>
          <a:prstGeom prst="rect">
            <a:avLst/>
          </a:prstGeom>
        </p:spPr>
      </p:pic>
      <p:sp>
        <p:nvSpPr>
          <p:cNvPr id="15" name="Ellipse 14">
            <a:extLst>
              <a:ext uri="{FF2B5EF4-FFF2-40B4-BE49-F238E27FC236}">
                <a16:creationId xmlns:a16="http://schemas.microsoft.com/office/drawing/2014/main" id="{48067C52-D6DA-D7B3-1C27-008A5391A376}"/>
              </a:ext>
            </a:extLst>
          </p:cNvPr>
          <p:cNvSpPr/>
          <p:nvPr/>
        </p:nvSpPr>
        <p:spPr>
          <a:xfrm>
            <a:off x="4282318" y="3932768"/>
            <a:ext cx="1943195" cy="1270321"/>
          </a:xfrm>
          <a:prstGeom prst="ellips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400" dirty="0"/>
              <a:t>Étude</a:t>
            </a:r>
          </a:p>
          <a:p>
            <a:pPr algn="ctr"/>
            <a:r>
              <a:rPr lang="fr-FR" sz="2400" dirty="0"/>
              <a:t>surveillée  </a:t>
            </a:r>
          </a:p>
        </p:txBody>
      </p:sp>
      <p:sp>
        <p:nvSpPr>
          <p:cNvPr id="19" name="Ellipse 18">
            <a:extLst>
              <a:ext uri="{FF2B5EF4-FFF2-40B4-BE49-F238E27FC236}">
                <a16:creationId xmlns:a16="http://schemas.microsoft.com/office/drawing/2014/main" id="{E3C4F5A7-6543-CC0C-7169-8D8AD09F5294}"/>
              </a:ext>
            </a:extLst>
          </p:cNvPr>
          <p:cNvSpPr/>
          <p:nvPr/>
        </p:nvSpPr>
        <p:spPr>
          <a:xfrm>
            <a:off x="6566053" y="4139827"/>
            <a:ext cx="1892107" cy="1311170"/>
          </a:xfrm>
          <a:prstGeom prst="ellips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000" dirty="0"/>
              <a:t>Maxi-tête</a:t>
            </a:r>
            <a:r>
              <a:rPr lang="fr-FR" dirty="0"/>
              <a:t> </a:t>
            </a: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992F7A74-2776-C4DA-E78D-87365CC9407F}"/>
              </a:ext>
            </a:extLst>
          </p:cNvPr>
          <p:cNvSpPr/>
          <p:nvPr/>
        </p:nvSpPr>
        <p:spPr>
          <a:xfrm>
            <a:off x="4506484" y="4867233"/>
            <a:ext cx="1508389" cy="22974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200" dirty="0">
                <a:solidFill>
                  <a:schemeClr val="tx1"/>
                </a:solidFill>
              </a:rPr>
              <a:t>tous les jours </a:t>
            </a:r>
          </a:p>
        </p:txBody>
      </p:sp>
      <p:sp>
        <p:nvSpPr>
          <p:cNvPr id="28" name="Ellipse 27">
            <a:extLst>
              <a:ext uri="{FF2B5EF4-FFF2-40B4-BE49-F238E27FC236}">
                <a16:creationId xmlns:a16="http://schemas.microsoft.com/office/drawing/2014/main" id="{4BCC48E9-C416-0F08-C479-63A2C3F8573B}"/>
              </a:ext>
            </a:extLst>
          </p:cNvPr>
          <p:cNvSpPr/>
          <p:nvPr/>
        </p:nvSpPr>
        <p:spPr>
          <a:xfrm rot="19848207">
            <a:off x="7350062" y="2437434"/>
            <a:ext cx="1860395" cy="1270321"/>
          </a:xfrm>
          <a:prstGeom prst="ellips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/>
              <a:t> Projets d’activités</a:t>
            </a:r>
            <a:r>
              <a:rPr lang="fr-FR" sz="1400" dirty="0"/>
              <a:t>  </a:t>
            </a:r>
          </a:p>
        </p:txBody>
      </p:sp>
      <p:sp>
        <p:nvSpPr>
          <p:cNvPr id="6" name="Rectangle : coins arrondis 5">
            <a:extLst>
              <a:ext uri="{FF2B5EF4-FFF2-40B4-BE49-F238E27FC236}">
                <a16:creationId xmlns:a16="http://schemas.microsoft.com/office/drawing/2014/main" id="{464FE029-50A1-A260-C7C6-9DF6D7CCFECA}"/>
              </a:ext>
            </a:extLst>
          </p:cNvPr>
          <p:cNvSpPr/>
          <p:nvPr/>
        </p:nvSpPr>
        <p:spPr>
          <a:xfrm>
            <a:off x="132761" y="2791357"/>
            <a:ext cx="3809018" cy="3369242"/>
          </a:xfrm>
          <a:prstGeom prst="roundRect">
            <a:avLst/>
          </a:prstGeom>
          <a:solidFill>
            <a:srgbClr val="FFD525"/>
          </a:solidFill>
          <a:ln w="12700" cap="flat" cmpd="sng" algn="ctr">
            <a:solidFill>
              <a:srgbClr val="4472C4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b="1" i="1" u="sng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Les objectifs du 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b="1" i="1" u="sng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Projet Pédagogique</a:t>
            </a:r>
            <a:r>
              <a:rPr kumimoji="0" lang="fr-FR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: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6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342900" marR="0" lvl="0" indent="-34290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fr-FR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Rendre l’enfant acteur de son quotidien</a:t>
            </a:r>
          </a:p>
          <a:p>
            <a:pPr marL="342900" marR="0" lvl="0" indent="-34290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lang="fr-FR" kern="0" dirty="0">
                <a:solidFill>
                  <a:prstClr val="white"/>
                </a:solidFill>
                <a:latin typeface="Calibri" panose="020F0502020204030204"/>
              </a:rPr>
              <a:t>Favoriser l’épanouissement personnel et social de l’enfant</a:t>
            </a:r>
          </a:p>
          <a:p>
            <a:pPr marL="342900" marR="0" lvl="0" indent="-34290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lang="fr-FR" kern="0" dirty="0">
                <a:solidFill>
                  <a:prstClr val="white"/>
                </a:solidFill>
                <a:latin typeface="Calibri" panose="020F0502020204030204"/>
              </a:rPr>
              <a:t>Favoriser l’imaginaire de l’enfant </a:t>
            </a:r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75EA6077-5A58-60E4-9E07-14DB1BBDFB7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549" y="45674"/>
            <a:ext cx="9149549" cy="156979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stA="62000" endPos="28000" dist="5000" dir="5400000" sy="-100000" algn="bl" rotWithShape="0"/>
            <a:softEdge rad="546100"/>
          </a:effectLst>
        </p:spPr>
      </p:pic>
      <p:sp>
        <p:nvSpPr>
          <p:cNvPr id="5" name="Ellipse 4">
            <a:extLst>
              <a:ext uri="{FF2B5EF4-FFF2-40B4-BE49-F238E27FC236}">
                <a16:creationId xmlns:a16="http://schemas.microsoft.com/office/drawing/2014/main" id="{8FB67B34-426D-A178-C5CD-013FDED683D8}"/>
              </a:ext>
            </a:extLst>
          </p:cNvPr>
          <p:cNvSpPr/>
          <p:nvPr/>
        </p:nvSpPr>
        <p:spPr>
          <a:xfrm rot="798265">
            <a:off x="4013953" y="2322999"/>
            <a:ext cx="1892107" cy="1311170"/>
          </a:xfrm>
          <a:prstGeom prst="ellips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000" dirty="0"/>
              <a:t>Jeux de société</a:t>
            </a:r>
          </a:p>
          <a:p>
            <a:pPr algn="ctr"/>
            <a:r>
              <a:rPr lang="fr-FR" sz="1400" dirty="0"/>
              <a:t>(avec Loïc)</a:t>
            </a:r>
            <a:r>
              <a:rPr lang="fr-FR" sz="1200" dirty="0"/>
              <a:t> </a:t>
            </a:r>
          </a:p>
        </p:txBody>
      </p:sp>
      <p:sp>
        <p:nvSpPr>
          <p:cNvPr id="7" name="Ellipse 6">
            <a:extLst>
              <a:ext uri="{FF2B5EF4-FFF2-40B4-BE49-F238E27FC236}">
                <a16:creationId xmlns:a16="http://schemas.microsoft.com/office/drawing/2014/main" id="{C37A97BA-D771-9D95-10BC-C0BA42D21B3D}"/>
              </a:ext>
            </a:extLst>
          </p:cNvPr>
          <p:cNvSpPr/>
          <p:nvPr/>
        </p:nvSpPr>
        <p:spPr>
          <a:xfrm>
            <a:off x="5384114" y="2242590"/>
            <a:ext cx="2420013" cy="2416491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600" dirty="0"/>
              <a:t>Programmation</a:t>
            </a:r>
          </a:p>
          <a:p>
            <a:pPr algn="ctr"/>
            <a:r>
              <a:rPr lang="fr-FR" sz="1600" dirty="0"/>
              <a:t>d’animations  </a:t>
            </a:r>
          </a:p>
        </p:txBody>
      </p:sp>
    </p:spTree>
    <p:extLst>
      <p:ext uri="{BB962C8B-B14F-4D97-AF65-F5344CB8AC3E}">
        <p14:creationId xmlns:p14="http://schemas.microsoft.com/office/powerpoint/2010/main" val="304378261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 9">
            <a:extLst>
              <a:ext uri="{FF2B5EF4-FFF2-40B4-BE49-F238E27FC236}">
                <a16:creationId xmlns:a16="http://schemas.microsoft.com/office/drawing/2014/main" id="{53EF456E-E2F9-6F06-61B5-13D8131CD89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-65011" y="0"/>
            <a:ext cx="9149549" cy="6858000"/>
          </a:xfrm>
          <a:prstGeom prst="rect">
            <a:avLst/>
          </a:prstGeom>
          <a:effectLst>
            <a:glow>
              <a:schemeClr val="bg1"/>
            </a:glow>
            <a:softEdge rad="101600"/>
          </a:effectLst>
        </p:spPr>
      </p:pic>
      <p:sp>
        <p:nvSpPr>
          <p:cNvPr id="2" name="Titr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74B97073-9F43-545F-8A00-CB6E92FE0BDC}"/>
              </a:ext>
            </a:extLst>
          </p:cNvPr>
          <p:cNvSpPr/>
          <p:nvPr/>
        </p:nvSpPr>
        <p:spPr>
          <a:xfrm>
            <a:off x="3287834" y="1444140"/>
            <a:ext cx="2568331" cy="6465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endParaRPr lang="fr-FR" sz="1801" b="1" dirty="0">
              <a:solidFill>
                <a:schemeClr val="accent1">
                  <a:lumMod val="50000"/>
                </a:schemeClr>
              </a:solidFill>
              <a:latin typeface="Montserrat Black" panose="00000A00000000000000" pitchFamily="2" charset="0"/>
            </a:endParaRPr>
          </a:p>
          <a:p>
            <a:pPr algn="ctr"/>
            <a:r>
              <a:rPr lang="fr-FR" sz="1801" b="1" dirty="0">
                <a:solidFill>
                  <a:schemeClr val="accent1">
                    <a:lumMod val="50000"/>
                  </a:schemeClr>
                </a:solidFill>
                <a:latin typeface="Montserrat Black" panose="00000A00000000000000" pitchFamily="2" charset="0"/>
              </a:rPr>
              <a:t>Enfant non inscrit  </a:t>
            </a:r>
            <a:endParaRPr lang="fr-FR" sz="1801" dirty="0"/>
          </a:p>
        </p:txBody>
      </p:sp>
      <p:sp>
        <p:nvSpPr>
          <p:cNvPr id="4" name="Rectangle : coins arrondis 3">
            <a:extLst>
              <a:ext uri="{FF2B5EF4-FFF2-40B4-BE49-F238E27FC236}">
                <a16:creationId xmlns:a16="http://schemas.microsoft.com/office/drawing/2014/main" id="{D9C87F29-2E82-8FBB-3A61-D500B3804B5C}"/>
              </a:ext>
            </a:extLst>
          </p:cNvPr>
          <p:cNvSpPr/>
          <p:nvPr/>
        </p:nvSpPr>
        <p:spPr>
          <a:xfrm>
            <a:off x="-65011" y="1518238"/>
            <a:ext cx="9427029" cy="403860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1" rIns="91440" bIns="45721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fr-FR" sz="1200" b="1" dirty="0">
                <a:solidFill>
                  <a:schemeClr val="tx1"/>
                </a:solidFill>
                <a:latin typeface="Montserrat Light" panose="00000400000000000000" pitchFamily="2" charset="0"/>
              </a:rPr>
              <a:t>Les parents sont responsables de leurs enfants en dehors des heures scolaires. </a:t>
            </a:r>
          </a:p>
          <a:p>
            <a:r>
              <a:rPr lang="fr-FR" sz="1200" b="1" dirty="0">
                <a:solidFill>
                  <a:schemeClr val="tx1"/>
                </a:solidFill>
                <a:latin typeface="Montserrat Light" panose="00000400000000000000" pitchFamily="2" charset="0"/>
              </a:rPr>
              <a:t>Ils s’engagent à venir les récupérer à chaque sortie d’école.</a:t>
            </a:r>
          </a:p>
          <a:p>
            <a:endParaRPr lang="fr-FR" sz="1200" b="1" dirty="0">
              <a:solidFill>
                <a:schemeClr val="tx1"/>
              </a:solidFill>
              <a:latin typeface="Montserrat Light" panose="00000400000000000000" pitchFamily="2" charset="0"/>
            </a:endParaRPr>
          </a:p>
          <a:p>
            <a:r>
              <a:rPr lang="fr-FR" sz="1200" b="1" dirty="0">
                <a:solidFill>
                  <a:schemeClr val="tx1"/>
                </a:solidFill>
                <a:latin typeface="Montserrat Light" panose="00000400000000000000" pitchFamily="2" charset="0"/>
              </a:rPr>
              <a:t>En dehors des heures scolaires, le service périscolaire propose la garde de leurs enfants sur des créneaux bien définis, dès lors que l’inscription pour chaque jour souhaité a bien été validée par le service Enfance Jeunesse de la mairie. </a:t>
            </a:r>
          </a:p>
          <a:p>
            <a:r>
              <a:rPr lang="fr-FR" sz="1200" b="1" dirty="0">
                <a:solidFill>
                  <a:srgbClr val="FF0000"/>
                </a:solidFill>
                <a:latin typeface="Montserrat Light" panose="00000400000000000000" pitchFamily="2" charset="0"/>
              </a:rPr>
              <a:t>Sans inscription, Léo Lagrange ne peut prendre en charge un enfant pour des raisons de sécurité et de responsabilité</a:t>
            </a:r>
            <a:r>
              <a:rPr lang="fr-FR" sz="1200" b="1" dirty="0">
                <a:solidFill>
                  <a:schemeClr val="tx1"/>
                </a:solidFill>
                <a:latin typeface="Montserrat Light" panose="00000400000000000000" pitchFamily="2" charset="0"/>
              </a:rPr>
              <a:t>. </a:t>
            </a:r>
          </a:p>
          <a:p>
            <a:endParaRPr lang="fr-FR" sz="1200" b="1" dirty="0">
              <a:solidFill>
                <a:schemeClr val="tx1"/>
              </a:solidFill>
              <a:latin typeface="Montserrat Light" panose="00000400000000000000" pitchFamily="2" charset="0"/>
            </a:endParaRPr>
          </a:p>
          <a:p>
            <a:r>
              <a:rPr lang="fr-FR" sz="1200" b="1" dirty="0">
                <a:solidFill>
                  <a:schemeClr val="tx1"/>
                </a:solidFill>
                <a:latin typeface="Montserrat Light" panose="00000400000000000000" pitchFamily="2" charset="0"/>
              </a:rPr>
              <a:t>Tout enfant n’ayant personne pour le récupérer à la sortie d’école et n’étant pas inscrit à l’accueil périscolaire restera sous la responsabilité du dernier professionnel l’ayant eu en charge. </a:t>
            </a:r>
          </a:p>
          <a:p>
            <a:endParaRPr lang="fr-FR" sz="1200" b="1" dirty="0">
              <a:solidFill>
                <a:schemeClr val="tx1"/>
              </a:solidFill>
              <a:latin typeface="Montserrat Light" panose="00000400000000000000" pitchFamily="2" charset="0"/>
            </a:endParaRPr>
          </a:p>
        </p:txBody>
      </p:sp>
      <p:pic>
        <p:nvPicPr>
          <p:cNvPr id="8" name="Image 7" descr="Une image contenant texte&#10;&#10;Description générée automatiquement">
            <a:extLst>
              <a:ext uri="{FF2B5EF4-FFF2-40B4-BE49-F238E27FC236}">
                <a16:creationId xmlns:a16="http://schemas.microsoft.com/office/drawing/2014/main" id="{84D58FC4-C466-05FE-BB18-91A4452FF10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206" y="5057288"/>
            <a:ext cx="1173991" cy="1624132"/>
          </a:xfrm>
          <a:prstGeom prst="rect">
            <a:avLst/>
          </a:prstGeom>
        </p:spPr>
      </p:pic>
      <p:pic>
        <p:nvPicPr>
          <p:cNvPr id="9" name="Image 8" descr="Une image contenant texte, graphiques vectoriels&#10;&#10;Description générée automatiquement">
            <a:extLst>
              <a:ext uri="{FF2B5EF4-FFF2-40B4-BE49-F238E27FC236}">
                <a16:creationId xmlns:a16="http://schemas.microsoft.com/office/drawing/2014/main" id="{B137E136-70C5-DD96-7698-C014994B451D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295917" y="4978246"/>
            <a:ext cx="1743881" cy="1464799"/>
          </a:xfrm>
          <a:prstGeom prst="rect">
            <a:avLst/>
          </a:prstGeom>
        </p:spPr>
      </p:pic>
      <p:pic>
        <p:nvPicPr>
          <p:cNvPr id="6" name="Image 5">
            <a:extLst>
              <a:ext uri="{FF2B5EF4-FFF2-40B4-BE49-F238E27FC236}">
                <a16:creationId xmlns:a16="http://schemas.microsoft.com/office/drawing/2014/main" id="{C484605F-4075-D727-BC9D-A1D8D929C5A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9549" cy="156979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stA="62000" endPos="28000" dist="5000" dir="5400000" sy="-100000" algn="bl" rotWithShape="0"/>
            <a:softEdge rad="546100"/>
          </a:effectLst>
        </p:spPr>
      </p:pic>
    </p:spTree>
    <p:extLst>
      <p:ext uri="{BB962C8B-B14F-4D97-AF65-F5344CB8AC3E}">
        <p14:creationId xmlns:p14="http://schemas.microsoft.com/office/powerpoint/2010/main" val="177436744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 9">
            <a:extLst>
              <a:ext uri="{FF2B5EF4-FFF2-40B4-BE49-F238E27FC236}">
                <a16:creationId xmlns:a16="http://schemas.microsoft.com/office/drawing/2014/main" id="{53EF456E-E2F9-6F06-61B5-13D8131CD89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56170"/>
            <a:ext cx="9149549" cy="6858000"/>
          </a:xfrm>
          <a:prstGeom prst="rect">
            <a:avLst/>
          </a:prstGeom>
          <a:effectLst>
            <a:glow>
              <a:schemeClr val="bg1"/>
            </a:glow>
            <a:softEdge rad="101600"/>
          </a:effectLst>
        </p:spPr>
      </p:pic>
      <p:sp>
        <p:nvSpPr>
          <p:cNvPr id="2" name="Titr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74B97073-9F43-545F-8A00-CB6E92FE0BDC}"/>
              </a:ext>
            </a:extLst>
          </p:cNvPr>
          <p:cNvSpPr/>
          <p:nvPr/>
        </p:nvSpPr>
        <p:spPr>
          <a:xfrm>
            <a:off x="3321497" y="1188046"/>
            <a:ext cx="2501005" cy="6465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endParaRPr lang="fr-FR" sz="1801" b="1" dirty="0">
              <a:solidFill>
                <a:schemeClr val="accent1">
                  <a:lumMod val="50000"/>
                </a:schemeClr>
              </a:solidFill>
              <a:latin typeface="Montserrat Black" panose="00000A00000000000000" pitchFamily="2" charset="0"/>
            </a:endParaRPr>
          </a:p>
          <a:p>
            <a:pPr algn="ctr"/>
            <a:r>
              <a:rPr lang="fr-FR" sz="1801" b="1" dirty="0">
                <a:solidFill>
                  <a:schemeClr val="accent1">
                    <a:lumMod val="50000"/>
                  </a:schemeClr>
                </a:solidFill>
                <a:latin typeface="Montserrat Black" panose="00000A00000000000000" pitchFamily="2" charset="0"/>
              </a:rPr>
              <a:t>Sorties anticipées </a:t>
            </a:r>
            <a:endParaRPr lang="fr-FR" sz="1801" dirty="0"/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C5767824-B662-1E0E-9B84-08563243E24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81728" y="5438682"/>
            <a:ext cx="902474" cy="1243825"/>
          </a:xfrm>
          <a:prstGeom prst="rect">
            <a:avLst/>
          </a:prstGeom>
        </p:spPr>
      </p:pic>
      <p:pic>
        <p:nvPicPr>
          <p:cNvPr id="11" name="Image 10">
            <a:extLst>
              <a:ext uri="{FF2B5EF4-FFF2-40B4-BE49-F238E27FC236}">
                <a16:creationId xmlns:a16="http://schemas.microsoft.com/office/drawing/2014/main" id="{8D58ABD6-8B9E-205D-D608-F5B1BA1DFA1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672879" y="5219340"/>
            <a:ext cx="1743607" cy="1463167"/>
          </a:xfrm>
          <a:prstGeom prst="rect">
            <a:avLst/>
          </a:prstGeom>
        </p:spPr>
      </p:pic>
      <p:sp>
        <p:nvSpPr>
          <p:cNvPr id="4" name="Rectangle : coins arrondis 3">
            <a:extLst>
              <a:ext uri="{FF2B5EF4-FFF2-40B4-BE49-F238E27FC236}">
                <a16:creationId xmlns:a16="http://schemas.microsoft.com/office/drawing/2014/main" id="{887BF25A-6497-7702-CDD2-964E4D5964F3}"/>
              </a:ext>
            </a:extLst>
          </p:cNvPr>
          <p:cNvSpPr/>
          <p:nvPr/>
        </p:nvSpPr>
        <p:spPr>
          <a:xfrm>
            <a:off x="1" y="1621514"/>
            <a:ext cx="9144000" cy="403860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1" rIns="91440" bIns="45721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just"/>
            <a:r>
              <a:rPr lang="fr-FR" sz="1200" b="1" dirty="0">
                <a:solidFill>
                  <a:schemeClr val="tx1"/>
                </a:solidFill>
                <a:latin typeface="Montserrat Light" panose="00000400000000000000" pitchFamily="2" charset="0"/>
              </a:rPr>
              <a:t>Un enfant inscrit est sous la responsabilité exclusive de l’accueil périscolaire. </a:t>
            </a:r>
          </a:p>
          <a:p>
            <a:pPr algn="just"/>
            <a:endParaRPr lang="fr-FR" sz="1200" b="1" dirty="0">
              <a:solidFill>
                <a:schemeClr val="tx1"/>
              </a:solidFill>
              <a:latin typeface="Montserrat Light" panose="00000400000000000000" pitchFamily="2" charset="0"/>
            </a:endParaRPr>
          </a:p>
          <a:p>
            <a:pPr algn="just"/>
            <a:r>
              <a:rPr lang="fr-FR" sz="1200" b="1" dirty="0">
                <a:solidFill>
                  <a:schemeClr val="tx1"/>
                </a:solidFill>
                <a:latin typeface="Montserrat Light" panose="00000400000000000000" pitchFamily="2" charset="0"/>
              </a:rPr>
              <a:t>Les parents souhaitant faire sortir leur enfant en dehors des heures de départ peuvent en formuler la demande auprès du service des inscriptions</a:t>
            </a:r>
            <a:r>
              <a:rPr lang="fr-FR" sz="1200" b="1" dirty="0">
                <a:solidFill>
                  <a:srgbClr val="5B9BD5">
                    <a:lumMod val="75000"/>
                  </a:srgbClr>
                </a:solidFill>
                <a:latin typeface="Montserrat Light" panose="00000400000000000000" pitchFamily="2" charset="0"/>
              </a:rPr>
              <a:t> (contactpej@saintbonnetdemure.com</a:t>
            </a:r>
            <a:r>
              <a:rPr kumimoji="0" lang="fr-FR" sz="1200" b="1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75000"/>
                  </a:srgbClr>
                </a:solidFill>
                <a:effectLst/>
                <a:uLnTx/>
                <a:uFillTx/>
                <a:latin typeface="Montserrat Light" panose="00000400000000000000" pitchFamily="2" charset="0"/>
                <a:ea typeface="+mn-ea"/>
                <a:cs typeface="+mn-cs"/>
              </a:rPr>
              <a:t>)</a:t>
            </a:r>
            <a:r>
              <a:rPr lang="fr-FR" sz="1200" b="1" dirty="0">
                <a:solidFill>
                  <a:schemeClr val="tx1"/>
                </a:solidFill>
                <a:latin typeface="Montserrat Light" panose="00000400000000000000" pitchFamily="2" charset="0"/>
              </a:rPr>
              <a:t> ou auprès du coordinateur périscolaire. </a:t>
            </a:r>
          </a:p>
          <a:p>
            <a:pPr algn="just"/>
            <a:r>
              <a:rPr lang="fr-FR" sz="1200" b="1" dirty="0">
                <a:solidFill>
                  <a:schemeClr val="tx1"/>
                </a:solidFill>
                <a:latin typeface="Montserrat Light" panose="00000400000000000000" pitchFamily="2" charset="0"/>
              </a:rPr>
              <a:t>L’information donnée au professeur sur le carnet de liaison est facultative mais appréciable pour une meilleure coordination des équipes d’animation et enseignante. </a:t>
            </a:r>
          </a:p>
          <a:p>
            <a:pPr algn="just"/>
            <a:endParaRPr lang="fr-FR" sz="1200" b="1" dirty="0">
              <a:solidFill>
                <a:schemeClr val="tx1"/>
              </a:solidFill>
              <a:latin typeface="Montserrat Light" panose="00000400000000000000" pitchFamily="2" charset="0"/>
            </a:endParaRPr>
          </a:p>
          <a:p>
            <a:pPr algn="just"/>
            <a:r>
              <a:rPr lang="fr-FR" sz="1200" b="1" dirty="0">
                <a:solidFill>
                  <a:schemeClr val="tx1"/>
                </a:solidFill>
                <a:latin typeface="Montserrat Light" panose="00000400000000000000" pitchFamily="2" charset="0"/>
              </a:rPr>
              <a:t>Les horaires de ces départs anticipés sont fixés sur le temps de sortie d’école soit à 11h30 et/ou à 16h30 et ceux, jusqu’à la fermeture de la porte par les professeurs. En dehors de ces créneaux l’enfant devra rester à l’accueil périscolaire jusqu’à l’heure du départ. </a:t>
            </a:r>
          </a:p>
          <a:p>
            <a:pPr algn="just"/>
            <a:endParaRPr lang="fr-FR" sz="1200" b="1" dirty="0">
              <a:solidFill>
                <a:schemeClr val="tx1"/>
              </a:solidFill>
              <a:latin typeface="Montserrat Light" panose="00000400000000000000" pitchFamily="2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tserrat Light" panose="00000400000000000000" pitchFamily="2" charset="0"/>
                <a:ea typeface="+mn-ea"/>
                <a:cs typeface="+mn-cs"/>
              </a:rPr>
              <a:t>Pour chaque départ anticipé, le parent se présentera au professeur devant l</a:t>
            </a:r>
            <a:r>
              <a:rPr lang="fr-FR" sz="1200" b="1" dirty="0">
                <a:solidFill>
                  <a:prstClr val="black"/>
                </a:solidFill>
                <a:latin typeface="Montserrat Light" panose="00000400000000000000" pitchFamily="2" charset="0"/>
              </a:rPr>
              <a:t>e portail </a:t>
            </a:r>
            <a:r>
              <a:rPr kumimoji="0" lang="fr-FR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tserrat Light" panose="00000400000000000000" pitchFamily="2" charset="0"/>
                <a:ea typeface="+mn-ea"/>
                <a:cs typeface="+mn-cs"/>
              </a:rPr>
              <a:t>puis, sur autorisation de ce dernier, se dirigera vers un animateur pour récupérer son enfant. </a:t>
            </a:r>
            <a:r>
              <a:rPr lang="fr-FR" sz="1200" b="1" dirty="0">
                <a:solidFill>
                  <a:prstClr val="black"/>
                </a:solidFill>
                <a:latin typeface="Montserrat Light" panose="00000400000000000000" pitchFamily="2" charset="0"/>
              </a:rPr>
              <a:t>Même si</a:t>
            </a:r>
            <a:r>
              <a:rPr kumimoji="0" lang="fr-FR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tserrat Light" panose="00000400000000000000" pitchFamily="2" charset="0"/>
                <a:ea typeface="+mn-ea"/>
                <a:cs typeface="+mn-cs"/>
              </a:rPr>
              <a:t> la demande a été envoyé par mail en amont</a:t>
            </a:r>
            <a:r>
              <a:rPr lang="fr-FR" sz="1200" b="1" dirty="0">
                <a:solidFill>
                  <a:prstClr val="black"/>
                </a:solidFill>
                <a:latin typeface="Montserrat Light" panose="00000400000000000000" pitchFamily="2" charset="0"/>
              </a:rPr>
              <a:t>, </a:t>
            </a:r>
            <a:r>
              <a:rPr kumimoji="0" lang="fr-FR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tserrat Light" panose="00000400000000000000" pitchFamily="2" charset="0"/>
                <a:ea typeface="+mn-ea"/>
                <a:cs typeface="+mn-cs"/>
              </a:rPr>
              <a:t> l’émargement devra obligatoirement être </a:t>
            </a:r>
            <a:r>
              <a:rPr lang="fr-FR" sz="1200" b="1" dirty="0">
                <a:solidFill>
                  <a:prstClr val="black"/>
                </a:solidFill>
                <a:latin typeface="Montserrat Light" panose="00000400000000000000" pitchFamily="2" charset="0"/>
              </a:rPr>
              <a:t>effectué</a:t>
            </a:r>
            <a:r>
              <a:rPr kumimoji="0" lang="fr-FR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tserrat Light" panose="00000400000000000000" pitchFamily="2" charset="0"/>
                <a:ea typeface="+mn-ea"/>
                <a:cs typeface="+mn-cs"/>
              </a:rPr>
              <a:t>. 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tserrat Light" panose="00000400000000000000" pitchFamily="2" charset="0"/>
                <a:ea typeface="+mn-ea"/>
                <a:cs typeface="+mn-cs"/>
              </a:rPr>
              <a:t>Dans tout les cas, le professeur accompagnera l’enfant inscrit dans la zone de pointage. </a:t>
            </a:r>
            <a:endParaRPr lang="fr-FR" sz="1200" b="1" dirty="0">
              <a:solidFill>
                <a:schemeClr val="tx1"/>
              </a:solidFill>
              <a:latin typeface="Montserrat Light" panose="00000400000000000000" pitchFamily="2" charset="0"/>
            </a:endParaRPr>
          </a:p>
          <a:p>
            <a:pPr algn="just"/>
            <a:endParaRPr lang="fr-FR" sz="1200" b="1" dirty="0">
              <a:solidFill>
                <a:schemeClr val="tx1"/>
              </a:solidFill>
              <a:latin typeface="Montserrat Light" panose="00000400000000000000" pitchFamily="2" charset="0"/>
            </a:endParaRPr>
          </a:p>
          <a:p>
            <a:pPr algn="just"/>
            <a:endParaRPr lang="fr-FR" sz="1200" b="1" dirty="0">
              <a:solidFill>
                <a:schemeClr val="tx1"/>
              </a:solidFill>
              <a:latin typeface="Montserrat Light" panose="00000400000000000000" pitchFamily="2" charset="0"/>
            </a:endParaRPr>
          </a:p>
          <a:p>
            <a:pPr algn="just"/>
            <a:r>
              <a:rPr lang="fr-FR" sz="1200" b="1" dirty="0">
                <a:solidFill>
                  <a:schemeClr val="tx1"/>
                </a:solidFill>
                <a:latin typeface="Montserrat Light" panose="00000400000000000000" pitchFamily="2" charset="0"/>
              </a:rPr>
              <a:t>Les enfants autorisés à partir seuls, devront néanmoins se présenter dans leur zone de pointage avant de sortir de l’enceinte scolaire. </a:t>
            </a:r>
          </a:p>
          <a:p>
            <a:endParaRPr lang="fr-FR" sz="1200" b="1" dirty="0">
              <a:solidFill>
                <a:schemeClr val="tx1"/>
              </a:solidFill>
              <a:latin typeface="Montserrat Light" panose="00000400000000000000" pitchFamily="2" charset="0"/>
            </a:endParaRPr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863FA72D-7797-7939-8079-35F51A80F0E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550" y="96239"/>
            <a:ext cx="9149549" cy="156979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stA="62000" endPos="28000" dist="5000" dir="5400000" sy="-100000" algn="bl" rotWithShape="0"/>
            <a:softEdge rad="546100"/>
          </a:effectLst>
        </p:spPr>
      </p:pic>
    </p:spTree>
    <p:extLst>
      <p:ext uri="{BB962C8B-B14F-4D97-AF65-F5344CB8AC3E}">
        <p14:creationId xmlns:p14="http://schemas.microsoft.com/office/powerpoint/2010/main" val="148453780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Image 21">
            <a:extLst>
              <a:ext uri="{FF2B5EF4-FFF2-40B4-BE49-F238E27FC236}">
                <a16:creationId xmlns:a16="http://schemas.microsoft.com/office/drawing/2014/main" id="{4FBEEE7F-23B1-DDF6-038F-F877912B025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10800"/>
            <a:ext cx="9149549" cy="6858000"/>
          </a:xfrm>
          <a:prstGeom prst="rect">
            <a:avLst/>
          </a:prstGeom>
          <a:effectLst>
            <a:glow>
              <a:schemeClr val="bg1"/>
            </a:glow>
            <a:softEdge rad="101600"/>
          </a:effectLst>
        </p:spPr>
      </p:pic>
      <p:sp>
        <p:nvSpPr>
          <p:cNvPr id="2" name="Titr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C5767824-B662-1E0E-9B84-08563243E24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5807" y="3965348"/>
            <a:ext cx="1176630" cy="1621677"/>
          </a:xfrm>
          <a:prstGeom prst="rect">
            <a:avLst/>
          </a:prstGeom>
        </p:spPr>
      </p:pic>
      <p:pic>
        <p:nvPicPr>
          <p:cNvPr id="11" name="Image 10">
            <a:extLst>
              <a:ext uri="{FF2B5EF4-FFF2-40B4-BE49-F238E27FC236}">
                <a16:creationId xmlns:a16="http://schemas.microsoft.com/office/drawing/2014/main" id="{8D58ABD6-8B9E-205D-D608-F5B1BA1DFA1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407532" y="1947373"/>
            <a:ext cx="1743607" cy="1463167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74B97073-9F43-545F-8A00-CB6E92FE0BDC}"/>
              </a:ext>
            </a:extLst>
          </p:cNvPr>
          <p:cNvSpPr/>
          <p:nvPr/>
        </p:nvSpPr>
        <p:spPr>
          <a:xfrm>
            <a:off x="2221528" y="1046956"/>
            <a:ext cx="4283545" cy="6465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endParaRPr lang="fr-FR" sz="1801" b="1" dirty="0">
              <a:solidFill>
                <a:schemeClr val="accent1">
                  <a:lumMod val="50000"/>
                </a:schemeClr>
              </a:solidFill>
              <a:latin typeface="Montserrat Black" panose="00000A00000000000000" pitchFamily="2" charset="0"/>
            </a:endParaRPr>
          </a:p>
          <a:p>
            <a:pPr algn="ctr"/>
            <a:r>
              <a:rPr lang="fr-FR" sz="1801" b="1" dirty="0">
                <a:solidFill>
                  <a:schemeClr val="accent1">
                    <a:lumMod val="50000"/>
                  </a:schemeClr>
                </a:solidFill>
                <a:latin typeface="Montserrat Black" panose="00000A00000000000000" pitchFamily="2" charset="0"/>
              </a:rPr>
              <a:t>Protocole des sorties anticipées </a:t>
            </a:r>
            <a:endParaRPr lang="fr-FR" sz="1801" dirty="0"/>
          </a:p>
        </p:txBody>
      </p:sp>
      <p:sp>
        <p:nvSpPr>
          <p:cNvPr id="14" name="Ellipse 13">
            <a:extLst>
              <a:ext uri="{FF2B5EF4-FFF2-40B4-BE49-F238E27FC236}">
                <a16:creationId xmlns:a16="http://schemas.microsoft.com/office/drawing/2014/main" id="{322397DF-FFCB-8244-9DF8-FEBB288E2F84}"/>
              </a:ext>
            </a:extLst>
          </p:cNvPr>
          <p:cNvSpPr/>
          <p:nvPr/>
        </p:nvSpPr>
        <p:spPr>
          <a:xfrm>
            <a:off x="232113" y="1580591"/>
            <a:ext cx="2724150" cy="2032621"/>
          </a:xfrm>
          <a:prstGeom prst="ellipse">
            <a:avLst/>
          </a:prstGeom>
          <a:solidFill>
            <a:srgbClr val="00B050"/>
          </a:solidFill>
          <a:ln w="12700" cap="flat" cmpd="sng" algn="ctr">
            <a:solidFill>
              <a:srgbClr val="4472C4">
                <a:shade val="50000"/>
              </a:srgbClr>
            </a:solidFill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fr-FR" sz="1200" b="1" dirty="0">
                <a:solidFill>
                  <a:srgbClr val="FFFFF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Les parents font la demande exceptionnelle auprès du directeur d’animation ou du service </a:t>
            </a:r>
            <a:r>
              <a:rPr lang="fr-FR" sz="1200" b="1" dirty="0">
                <a:solidFill>
                  <a:srgbClr val="FFFFFF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Enfance Jeunesse</a:t>
            </a: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fr-FR" sz="1200" b="1" dirty="0">
                <a:solidFill>
                  <a:srgbClr val="FFFFF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1200" b="1" dirty="0">
                <a:solidFill>
                  <a:srgbClr val="FFFFFF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et </a:t>
            </a:r>
            <a:r>
              <a:rPr lang="fr-FR" sz="1200" b="1" dirty="0">
                <a:solidFill>
                  <a:srgbClr val="FFFFF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préviennent l’école</a:t>
            </a:r>
            <a:endParaRPr lang="fr-FR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6" name="Ellipse 15">
            <a:extLst>
              <a:ext uri="{FF2B5EF4-FFF2-40B4-BE49-F238E27FC236}">
                <a16:creationId xmlns:a16="http://schemas.microsoft.com/office/drawing/2014/main" id="{FF2EB3B4-B75E-F6D7-0446-1F625E1CCF5B}"/>
              </a:ext>
            </a:extLst>
          </p:cNvPr>
          <p:cNvSpPr/>
          <p:nvPr/>
        </p:nvSpPr>
        <p:spPr>
          <a:xfrm>
            <a:off x="2209846" y="4190528"/>
            <a:ext cx="2724150" cy="1666875"/>
          </a:xfrm>
          <a:prstGeom prst="ellipse">
            <a:avLst/>
          </a:prstGeom>
          <a:solidFill>
            <a:srgbClr val="00B050"/>
          </a:solidFill>
          <a:ln w="12700" cap="flat" cmpd="sng" algn="ctr">
            <a:solidFill>
              <a:srgbClr val="4472C4">
                <a:shade val="50000"/>
              </a:srgbClr>
            </a:solidFill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fr-FR" sz="1400" b="1" dirty="0">
                <a:solidFill>
                  <a:srgbClr val="FFFFF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fr-FR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fr-FR" sz="1400" b="1" dirty="0">
                <a:solidFill>
                  <a:srgbClr val="FFFFF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L’enfant est confié par l’école au périscolaire pour le pointage</a:t>
            </a:r>
            <a:endParaRPr lang="fr-FR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fr-FR" sz="1100" b="1" dirty="0">
                <a:solidFill>
                  <a:srgbClr val="FFFFF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fr-FR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7" name="Ellipse 16">
            <a:extLst>
              <a:ext uri="{FF2B5EF4-FFF2-40B4-BE49-F238E27FC236}">
                <a16:creationId xmlns:a16="http://schemas.microsoft.com/office/drawing/2014/main" id="{9A991844-82F2-8E65-1DE3-4F5E41D74517}"/>
              </a:ext>
            </a:extLst>
          </p:cNvPr>
          <p:cNvSpPr/>
          <p:nvPr/>
        </p:nvSpPr>
        <p:spPr>
          <a:xfrm>
            <a:off x="5306832" y="1580591"/>
            <a:ext cx="2837310" cy="2384757"/>
          </a:xfrm>
          <a:prstGeom prst="ellipse">
            <a:avLst/>
          </a:prstGeom>
          <a:solidFill>
            <a:srgbClr val="00B050"/>
          </a:solidFill>
          <a:ln w="12700" cap="flat" cmpd="sng" algn="ctr">
            <a:solidFill>
              <a:srgbClr val="4472C4">
                <a:shade val="50000"/>
              </a:srgbClr>
            </a:solidFill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fr-FR" sz="1400" b="1" dirty="0">
                <a:solidFill>
                  <a:srgbClr val="FFFFF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Le parent se présente devant l’école à 16h30, l’instituteur présent autorise le parent à entrer et se diriger vers l’équipe d’animation</a:t>
            </a:r>
            <a:endParaRPr lang="fr-FR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8" name="Ellipse 17">
            <a:extLst>
              <a:ext uri="{FF2B5EF4-FFF2-40B4-BE49-F238E27FC236}">
                <a16:creationId xmlns:a16="http://schemas.microsoft.com/office/drawing/2014/main" id="{E795C110-E662-1AB4-19C9-61060DB614B7}"/>
              </a:ext>
            </a:extLst>
          </p:cNvPr>
          <p:cNvSpPr/>
          <p:nvPr/>
        </p:nvSpPr>
        <p:spPr>
          <a:xfrm>
            <a:off x="6311468" y="4895810"/>
            <a:ext cx="2628900" cy="1895475"/>
          </a:xfrm>
          <a:prstGeom prst="ellipse">
            <a:avLst/>
          </a:prstGeom>
          <a:solidFill>
            <a:srgbClr val="00B050"/>
          </a:solidFill>
          <a:ln w="12700" cap="flat" cmpd="sng" algn="ctr">
            <a:solidFill>
              <a:srgbClr val="4472C4">
                <a:shade val="50000"/>
              </a:srgbClr>
            </a:solidFill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fr-FR" sz="1400" b="1">
                <a:solidFill>
                  <a:srgbClr val="FFFFF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Le parent signe la décharge de sortie et récupère son enfant </a:t>
            </a:r>
            <a:endParaRPr lang="fr-FR" sz="110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9" name="Flèche : bas 18">
            <a:extLst>
              <a:ext uri="{FF2B5EF4-FFF2-40B4-BE49-F238E27FC236}">
                <a16:creationId xmlns:a16="http://schemas.microsoft.com/office/drawing/2014/main" id="{CB64C56A-3624-386A-EA34-775A5B1988E0}"/>
              </a:ext>
            </a:extLst>
          </p:cNvPr>
          <p:cNvSpPr/>
          <p:nvPr/>
        </p:nvSpPr>
        <p:spPr>
          <a:xfrm rot="19688796">
            <a:off x="2314698" y="3444505"/>
            <a:ext cx="619125" cy="893278"/>
          </a:xfrm>
          <a:prstGeom prst="downArrow">
            <a:avLst/>
          </a:prstGeom>
          <a:solidFill>
            <a:srgbClr val="00B050"/>
          </a:solidFill>
          <a:ln w="12700" cap="flat" cmpd="sng" algn="ctr">
            <a:solidFill>
              <a:srgbClr val="4472C4">
                <a:shade val="15000"/>
              </a:srgbClr>
            </a:solidFill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" name="Flèche : bas 19">
            <a:extLst>
              <a:ext uri="{FF2B5EF4-FFF2-40B4-BE49-F238E27FC236}">
                <a16:creationId xmlns:a16="http://schemas.microsoft.com/office/drawing/2014/main" id="{0CB7F5F4-27F2-DD12-0EE6-1916F78FC409}"/>
              </a:ext>
            </a:extLst>
          </p:cNvPr>
          <p:cNvSpPr/>
          <p:nvPr/>
        </p:nvSpPr>
        <p:spPr>
          <a:xfrm rot="13540717">
            <a:off x="4909765" y="3461702"/>
            <a:ext cx="619125" cy="1159557"/>
          </a:xfrm>
          <a:prstGeom prst="downArrow">
            <a:avLst/>
          </a:prstGeom>
          <a:solidFill>
            <a:srgbClr val="00B050"/>
          </a:solidFill>
          <a:ln w="12700" cap="flat" cmpd="sng" algn="ctr">
            <a:solidFill>
              <a:srgbClr val="4472C4">
                <a:shade val="15000"/>
              </a:srgbClr>
            </a:solidFill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1" name="Flèche : bas 20">
            <a:extLst>
              <a:ext uri="{FF2B5EF4-FFF2-40B4-BE49-F238E27FC236}">
                <a16:creationId xmlns:a16="http://schemas.microsoft.com/office/drawing/2014/main" id="{D34A5DC7-EE7B-7EFF-7789-280746CB43CD}"/>
              </a:ext>
            </a:extLst>
          </p:cNvPr>
          <p:cNvSpPr/>
          <p:nvPr/>
        </p:nvSpPr>
        <p:spPr>
          <a:xfrm rot="20815561">
            <a:off x="6727812" y="4023384"/>
            <a:ext cx="619125" cy="893278"/>
          </a:xfrm>
          <a:prstGeom prst="downArrow">
            <a:avLst/>
          </a:prstGeom>
          <a:solidFill>
            <a:srgbClr val="00B050"/>
          </a:solidFill>
          <a:ln w="12700" cap="flat" cmpd="sng" algn="ctr">
            <a:solidFill>
              <a:srgbClr val="4472C4">
                <a:shade val="15000"/>
              </a:srgbClr>
            </a:solidFill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3" name="Image 22">
            <a:extLst>
              <a:ext uri="{FF2B5EF4-FFF2-40B4-BE49-F238E27FC236}">
                <a16:creationId xmlns:a16="http://schemas.microsoft.com/office/drawing/2014/main" id="{67353DD6-F72F-05E8-B5DF-6CC4AE3C26B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549" y="25446"/>
            <a:ext cx="9149549" cy="156979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stA="62000" endPos="28000" dist="5000" dir="5400000" sy="-100000" algn="bl" rotWithShape="0"/>
            <a:softEdge rad="546100"/>
          </a:effectLst>
        </p:spPr>
      </p:pic>
    </p:spTree>
    <p:extLst>
      <p:ext uri="{BB962C8B-B14F-4D97-AF65-F5344CB8AC3E}">
        <p14:creationId xmlns:p14="http://schemas.microsoft.com/office/powerpoint/2010/main" val="1228427410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11972</TotalTime>
  <Words>948</Words>
  <Application>Microsoft Office PowerPoint</Application>
  <PresentationFormat>Affichage à l'écran (4:3)</PresentationFormat>
  <Paragraphs>149</Paragraphs>
  <Slides>10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11</vt:i4>
      </vt:variant>
      <vt:variant>
        <vt:lpstr>Thème</vt:lpstr>
      </vt:variant>
      <vt:variant>
        <vt:i4>2</vt:i4>
      </vt:variant>
      <vt:variant>
        <vt:lpstr>Titres des diapositives</vt:lpstr>
      </vt:variant>
      <vt:variant>
        <vt:i4>10</vt:i4>
      </vt:variant>
    </vt:vector>
  </HeadingPairs>
  <TitlesOfParts>
    <vt:vector size="23" baseType="lpstr">
      <vt:lpstr>Arial</vt:lpstr>
      <vt:lpstr>Bahnschrift SemiBold</vt:lpstr>
      <vt:lpstr>Calibri</vt:lpstr>
      <vt:lpstr>Calibri Light</vt:lpstr>
      <vt:lpstr>Cheveuxdange</vt:lpstr>
      <vt:lpstr>Montserrat Black</vt:lpstr>
      <vt:lpstr>Montserrat ExtraBold</vt:lpstr>
      <vt:lpstr>Montserrat Light</vt:lpstr>
      <vt:lpstr>Montserrat Medium</vt:lpstr>
      <vt:lpstr>Times New Roman</vt:lpstr>
      <vt:lpstr>Wingdings</vt:lpstr>
      <vt:lpstr>Thème Office</vt:lpstr>
      <vt:lpstr>1_Thème Office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Giner Carole (Communication)</dc:creator>
  <cp:lastModifiedBy>Melvine GUERIN</cp:lastModifiedBy>
  <cp:revision>85</cp:revision>
  <cp:lastPrinted>2022-11-07T13:19:53Z</cp:lastPrinted>
  <dcterms:created xsi:type="dcterms:W3CDTF">2021-12-07T11:49:26Z</dcterms:created>
  <dcterms:modified xsi:type="dcterms:W3CDTF">2023-10-09T10:28:25Z</dcterms:modified>
</cp:coreProperties>
</file>